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0" r:id="rId1"/>
  </p:sldMasterIdLst>
  <p:notesMasterIdLst>
    <p:notesMasterId r:id="rId22"/>
  </p:notesMasterIdLst>
  <p:handoutMasterIdLst>
    <p:handoutMasterId r:id="rId23"/>
  </p:handoutMasterIdLst>
  <p:sldIdLst>
    <p:sldId id="614" r:id="rId2"/>
    <p:sldId id="615" r:id="rId3"/>
    <p:sldId id="594" r:id="rId4"/>
    <p:sldId id="639" r:id="rId5"/>
    <p:sldId id="619" r:id="rId6"/>
    <p:sldId id="626" r:id="rId7"/>
    <p:sldId id="627" r:id="rId8"/>
    <p:sldId id="637" r:id="rId9"/>
    <p:sldId id="601" r:id="rId10"/>
    <p:sldId id="630" r:id="rId11"/>
    <p:sldId id="623" r:id="rId12"/>
    <p:sldId id="629" r:id="rId13"/>
    <p:sldId id="609" r:id="rId14"/>
    <p:sldId id="634" r:id="rId15"/>
    <p:sldId id="631" r:id="rId16"/>
    <p:sldId id="635" r:id="rId17"/>
    <p:sldId id="638" r:id="rId18"/>
    <p:sldId id="600" r:id="rId19"/>
    <p:sldId id="591" r:id="rId20"/>
    <p:sldId id="612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Main section" id="{696BB9C2-5270-5248-AA48-AD1D7FDEE7E6}">
          <p14:sldIdLst>
            <p14:sldId id="614"/>
            <p14:sldId id="615"/>
            <p14:sldId id="594"/>
            <p14:sldId id="639"/>
            <p14:sldId id="619"/>
            <p14:sldId id="626"/>
            <p14:sldId id="627"/>
            <p14:sldId id="637"/>
            <p14:sldId id="601"/>
            <p14:sldId id="630"/>
            <p14:sldId id="623"/>
            <p14:sldId id="629"/>
            <p14:sldId id="609"/>
            <p14:sldId id="634"/>
            <p14:sldId id="631"/>
            <p14:sldId id="635"/>
            <p14:sldId id="638"/>
            <p14:sldId id="600"/>
            <p14:sldId id="591"/>
            <p14:sldId id="612"/>
          </p14:sldIdLst>
        </p14:section>
        <p14:section name="Untitled Section" id="{0B87D986-0C5C-DB4E-8480-BC6DED0B5E8F}">
          <p14:sldIdLst/>
        </p14:section>
        <p14:section name="Software developers" id="{C2B9DFD2-456E-244F-A891-24E2B4F1715F}">
          <p14:sldIdLst/>
        </p14:section>
        <p14:section name="Appendices" id="{3AF168E5-CD2F-964C-ADC3-90A35F65A411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1163" userDrawn="1">
          <p15:clr>
            <a:srgbClr val="A4A3A4"/>
          </p15:clr>
        </p15:guide>
        <p15:guide id="13" orient="horz" pos="3521" userDrawn="1">
          <p15:clr>
            <a:srgbClr val="A4A3A4"/>
          </p15:clr>
        </p15:guide>
        <p15:guide id="14" pos="249" userDrawn="1">
          <p15:clr>
            <a:srgbClr val="A4A3A4"/>
          </p15:clr>
        </p15:guide>
        <p15:guide id="15" orient="horz" pos="230" userDrawn="1">
          <p15:clr>
            <a:srgbClr val="A4A3A4"/>
          </p15:clr>
        </p15:guide>
        <p15:guide id="16" orient="horz" pos="1495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orient="horz" pos="2523" userDrawn="1">
          <p15:clr>
            <a:srgbClr val="A4A3A4"/>
          </p15:clr>
        </p15:guide>
        <p15:guide id="20" orient="horz" pos="2825" userDrawn="1">
          <p15:clr>
            <a:srgbClr val="A4A3A4"/>
          </p15:clr>
        </p15:guide>
        <p15:guide id="21" orient="horz" pos="3219" userDrawn="1">
          <p15:clr>
            <a:srgbClr val="A4A3A4"/>
          </p15:clr>
        </p15:guide>
        <p15:guide id="22" orient="horz" pos="3913" userDrawn="1">
          <p15:clr>
            <a:srgbClr val="A4A3A4"/>
          </p15:clr>
        </p15:guide>
        <p15:guide id="23" pos="521" userDrawn="1">
          <p15:clr>
            <a:srgbClr val="A4A3A4"/>
          </p15:clr>
        </p15:guide>
        <p15:guide id="24" pos="748" userDrawn="1">
          <p15:clr>
            <a:srgbClr val="A4A3A4"/>
          </p15:clr>
        </p15:guide>
        <p15:guide id="25" pos="1043" userDrawn="1">
          <p15:clr>
            <a:srgbClr val="A4A3A4"/>
          </p15:clr>
        </p15:guide>
        <p15:guide id="26" pos="1270" userDrawn="1">
          <p15:clr>
            <a:srgbClr val="A4A3A4"/>
          </p15:clr>
        </p15:guide>
        <p15:guide id="27" pos="1542" userDrawn="1">
          <p15:clr>
            <a:srgbClr val="A4A3A4"/>
          </p15:clr>
        </p15:guide>
        <p15:guide id="28" pos="1791" userDrawn="1">
          <p15:clr>
            <a:srgbClr val="A4A3A4"/>
          </p15:clr>
        </p15:guide>
        <p15:guide id="29" pos="2064" userDrawn="1">
          <p15:clr>
            <a:srgbClr val="A4A3A4"/>
          </p15:clr>
        </p15:guide>
        <p15:guide id="30" pos="2313" userDrawn="1">
          <p15:clr>
            <a:srgbClr val="A4A3A4"/>
          </p15:clr>
        </p15:guide>
        <p15:guide id="31" pos="2608" userDrawn="1">
          <p15:clr>
            <a:srgbClr val="A4A3A4"/>
          </p15:clr>
        </p15:guide>
        <p15:guide id="33" pos="3039" userDrawn="1">
          <p15:clr>
            <a:srgbClr val="A4A3A4"/>
          </p15:clr>
        </p15:guide>
        <p15:guide id="34" pos="3243" userDrawn="1">
          <p15:clr>
            <a:srgbClr val="A4A3A4"/>
          </p15:clr>
        </p15:guide>
        <p15:guide id="35" pos="3515" userDrawn="1">
          <p15:clr>
            <a:srgbClr val="A4A3A4"/>
          </p15:clr>
        </p15:guide>
        <p15:guide id="36" pos="3719" userDrawn="1">
          <p15:clr>
            <a:srgbClr val="A4A3A4"/>
          </p15:clr>
        </p15:guide>
        <p15:guide id="37" pos="3991" userDrawn="1">
          <p15:clr>
            <a:srgbClr val="A4A3A4"/>
          </p15:clr>
        </p15:guide>
        <p15:guide id="38" pos="4218" userDrawn="1">
          <p15:clr>
            <a:srgbClr val="A4A3A4"/>
          </p15:clr>
        </p15:guide>
        <p15:guide id="39" pos="4490" userDrawn="1">
          <p15:clr>
            <a:srgbClr val="A4A3A4"/>
          </p15:clr>
        </p15:guide>
        <p15:guide id="40" pos="4717" userDrawn="1">
          <p15:clr>
            <a:srgbClr val="A4A3A4"/>
          </p15:clr>
        </p15:guide>
        <p15:guide id="41" pos="4989" userDrawn="1">
          <p15:clr>
            <a:srgbClr val="A4A3A4"/>
          </p15:clr>
        </p15:guide>
        <p15:guide id="42" pos="5216" userDrawn="1">
          <p15:clr>
            <a:srgbClr val="A4A3A4"/>
          </p15:clr>
        </p15:guide>
        <p15:guide id="43" pos="5488" userDrawn="1">
          <p15:clr>
            <a:srgbClr val="A4A3A4"/>
          </p15:clr>
        </p15:guide>
        <p15:guide id="44" pos="2767" userDrawn="1">
          <p15:clr>
            <a:srgbClr val="A4A3A4"/>
          </p15:clr>
        </p15:guide>
        <p15:guide id="45" orient="horz" pos="872">
          <p15:clr>
            <a:srgbClr val="A4A3A4"/>
          </p15:clr>
        </p15:guide>
        <p15:guide id="46" orient="horz" pos="2667">
          <p15:clr>
            <a:srgbClr val="A4A3A4"/>
          </p15:clr>
        </p15:guide>
        <p15:guide id="47" orient="horz" pos="173">
          <p15:clr>
            <a:srgbClr val="A4A3A4"/>
          </p15:clr>
        </p15:guide>
        <p15:guide id="48" orient="horz" pos="1121">
          <p15:clr>
            <a:srgbClr val="A4A3A4"/>
          </p15:clr>
        </p15:guide>
        <p15:guide id="49" orient="horz" pos="1450">
          <p15:clr>
            <a:srgbClr val="A4A3A4"/>
          </p15:clr>
        </p15:guide>
        <p15:guide id="50" orient="horz" pos="1630">
          <p15:clr>
            <a:srgbClr val="A4A3A4"/>
          </p15:clr>
        </p15:guide>
        <p15:guide id="51" orient="horz" pos="1892">
          <p15:clr>
            <a:srgbClr val="A4A3A4"/>
          </p15:clr>
        </p15:guide>
        <p15:guide id="52" orient="horz" pos="2119">
          <p15:clr>
            <a:srgbClr val="A4A3A4"/>
          </p15:clr>
        </p15:guide>
        <p15:guide id="53" orient="horz" pos="2414">
          <p15:clr>
            <a:srgbClr val="A4A3A4"/>
          </p15:clr>
        </p15:guide>
        <p15:guide id="54" orient="horz" pos="2935">
          <p15:clr>
            <a:srgbClr val="A4A3A4"/>
          </p15:clr>
        </p15:guide>
        <p15:guide id="55" pos="254">
          <p15:clr>
            <a:srgbClr val="A4A3A4"/>
          </p15:clr>
        </p15:guide>
        <p15:guide id="56" pos="1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86BAEE-B312-A51D-707A-79DEA444DF69}" name="山下 直美" initials="山下" userId="ac7856d995cb407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rusha Sunker (Group)" initials="TS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D"/>
    <a:srgbClr val="000000"/>
    <a:srgbClr val="C6E0FF"/>
    <a:srgbClr val="FFF4CF"/>
    <a:srgbClr val="E2E7F8"/>
    <a:srgbClr val="004C9B"/>
    <a:srgbClr val="F0DFF8"/>
    <a:srgbClr val="F4F4F4"/>
    <a:srgbClr val="0072BC"/>
    <a:srgbClr val="DB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4" autoAdjust="0"/>
    <p:restoredTop sz="83662" autoAdjust="0"/>
  </p:normalViewPr>
  <p:slideViewPr>
    <p:cSldViewPr snapToGrid="0" snapToObjects="1" showGuides="1">
      <p:cViewPr>
        <p:scale>
          <a:sx n="72" d="100"/>
          <a:sy n="72" d="100"/>
        </p:scale>
        <p:origin x="1112" y="1136"/>
      </p:cViewPr>
      <p:guideLst>
        <p:guide orient="horz" pos="1163"/>
        <p:guide orient="horz" pos="3521"/>
        <p:guide pos="249"/>
        <p:guide orient="horz" pos="230"/>
        <p:guide orient="horz" pos="1495"/>
        <p:guide orient="horz" pos="1933"/>
        <p:guide orient="horz" pos="2160"/>
        <p:guide orient="horz" pos="2523"/>
        <p:guide orient="horz" pos="2825"/>
        <p:guide orient="horz" pos="3219"/>
        <p:guide orient="horz" pos="3913"/>
        <p:guide pos="521"/>
        <p:guide pos="748"/>
        <p:guide pos="1043"/>
        <p:guide pos="1270"/>
        <p:guide pos="1542"/>
        <p:guide pos="1791"/>
        <p:guide pos="2064"/>
        <p:guide pos="2313"/>
        <p:guide pos="2608"/>
        <p:guide pos="3039"/>
        <p:guide pos="3243"/>
        <p:guide pos="3515"/>
        <p:guide pos="3719"/>
        <p:guide pos="3991"/>
        <p:guide pos="4218"/>
        <p:guide pos="4490"/>
        <p:guide pos="4717"/>
        <p:guide pos="4989"/>
        <p:guide pos="5216"/>
        <p:guide pos="5488"/>
        <p:guide pos="2767"/>
        <p:guide orient="horz" pos="872"/>
        <p:guide orient="horz" pos="2667"/>
        <p:guide orient="horz" pos="173"/>
        <p:guide orient="horz" pos="1121"/>
        <p:guide orient="horz" pos="1450"/>
        <p:guide orient="horz" pos="1630"/>
        <p:guide orient="horz" pos="1892"/>
        <p:guide orient="horz" pos="2119"/>
        <p:guide orient="horz" pos="2414"/>
        <p:guide orient="horz" pos="2935"/>
        <p:guide pos="254"/>
        <p:guide pos="1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7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591C9-7DAD-C747-B13F-D5B02C1CE70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D881321-1C1E-1F4E-9FBD-82291729BA8F}">
      <dgm:prSet phldrT="[Text]"/>
      <dgm:spPr/>
      <dgm:t>
        <a:bodyPr/>
        <a:lstStyle/>
        <a:p>
          <a:r>
            <a:rPr lang="en-US" dirty="0"/>
            <a:t>Disrespectful behavior</a:t>
          </a:r>
        </a:p>
      </dgm:t>
    </dgm:pt>
    <dgm:pt modelId="{D0AF1F26-7805-874E-9BC6-C158B596F9E0}" type="parTrans" cxnId="{6929C936-0B25-5240-BF8F-6A5234208847}">
      <dgm:prSet/>
      <dgm:spPr/>
      <dgm:t>
        <a:bodyPr/>
        <a:lstStyle/>
        <a:p>
          <a:endParaRPr lang="en-US"/>
        </a:p>
      </dgm:t>
    </dgm:pt>
    <dgm:pt modelId="{91BB825E-52AF-BD45-8253-01EA643B9444}" type="sibTrans" cxnId="{6929C936-0B25-5240-BF8F-6A5234208847}">
      <dgm:prSet/>
      <dgm:spPr/>
      <dgm:t>
        <a:bodyPr/>
        <a:lstStyle/>
        <a:p>
          <a:endParaRPr lang="en-US"/>
        </a:p>
      </dgm:t>
    </dgm:pt>
    <dgm:pt modelId="{4AA71349-58FB-9849-B645-749B3D22C93F}">
      <dgm:prSet phldrT="[Text]"/>
      <dgm:spPr/>
      <dgm:t>
        <a:bodyPr/>
        <a:lstStyle/>
        <a:p>
          <a:r>
            <a:rPr lang="en-US" dirty="0"/>
            <a:t>Discussions about "respectfulness"</a:t>
          </a:r>
        </a:p>
      </dgm:t>
    </dgm:pt>
    <dgm:pt modelId="{E37B6D06-79DE-D24B-8EE9-BC1296B26932}" type="parTrans" cxnId="{2286B6F3-F3BE-AF42-B495-32988E8EDBE1}">
      <dgm:prSet/>
      <dgm:spPr/>
      <dgm:t>
        <a:bodyPr/>
        <a:lstStyle/>
        <a:p>
          <a:endParaRPr lang="en-US"/>
        </a:p>
      </dgm:t>
    </dgm:pt>
    <dgm:pt modelId="{1BB492D1-8230-A64B-9A91-33E1BA62195A}" type="sibTrans" cxnId="{2286B6F3-F3BE-AF42-B495-32988E8EDBE1}">
      <dgm:prSet/>
      <dgm:spPr/>
      <dgm:t>
        <a:bodyPr/>
        <a:lstStyle/>
        <a:p>
          <a:endParaRPr lang="en-US"/>
        </a:p>
      </dgm:t>
    </dgm:pt>
    <dgm:pt modelId="{AEC5C789-46B7-144B-8834-7C783B3BE34F}">
      <dgm:prSet phldrT="[Text]"/>
      <dgm:spPr/>
      <dgm:t>
        <a:bodyPr/>
        <a:lstStyle/>
        <a:p>
          <a:r>
            <a:rPr lang="en-US" dirty="0"/>
            <a:t>Increase in project turnover</a:t>
          </a:r>
        </a:p>
      </dgm:t>
    </dgm:pt>
    <dgm:pt modelId="{71A848F0-281B-4E45-9A91-D4C02C310E3F}" type="parTrans" cxnId="{7C67DDA4-363A-DC4E-8FA2-396D537E0B84}">
      <dgm:prSet/>
      <dgm:spPr/>
      <dgm:t>
        <a:bodyPr/>
        <a:lstStyle/>
        <a:p>
          <a:endParaRPr lang="en-US"/>
        </a:p>
      </dgm:t>
    </dgm:pt>
    <dgm:pt modelId="{E8E7795B-F358-C74A-9271-10E9F39F8B65}" type="sibTrans" cxnId="{7C67DDA4-363A-DC4E-8FA2-396D537E0B84}">
      <dgm:prSet/>
      <dgm:spPr/>
      <dgm:t>
        <a:bodyPr/>
        <a:lstStyle/>
        <a:p>
          <a:endParaRPr lang="en-US"/>
        </a:p>
      </dgm:t>
    </dgm:pt>
    <dgm:pt modelId="{8E93B0C7-5C91-954C-9EC6-9FB98F0F0F9A}" type="pres">
      <dgm:prSet presAssocID="{57E591C9-7DAD-C747-B13F-D5B02C1CE702}" presName="Name0" presStyleCnt="0">
        <dgm:presLayoutVars>
          <dgm:dir/>
          <dgm:resizeHandles val="exact"/>
        </dgm:presLayoutVars>
      </dgm:prSet>
      <dgm:spPr/>
    </dgm:pt>
    <dgm:pt modelId="{3D7FD646-569B-3C46-A97D-0D098C9E76EF}" type="pres">
      <dgm:prSet presAssocID="{FD881321-1C1E-1F4E-9FBD-82291729BA8F}" presName="node" presStyleLbl="node1" presStyleIdx="0" presStyleCnt="3">
        <dgm:presLayoutVars>
          <dgm:bulletEnabled val="1"/>
        </dgm:presLayoutVars>
      </dgm:prSet>
      <dgm:spPr/>
    </dgm:pt>
    <dgm:pt modelId="{8B1E305E-DB29-D342-B6C8-59EC5288E69B}" type="pres">
      <dgm:prSet presAssocID="{91BB825E-52AF-BD45-8253-01EA643B9444}" presName="sibTrans" presStyleLbl="sibTrans2D1" presStyleIdx="0" presStyleCnt="2"/>
      <dgm:spPr/>
    </dgm:pt>
    <dgm:pt modelId="{9DF50D24-123C-D947-8DF1-EA7345519436}" type="pres">
      <dgm:prSet presAssocID="{91BB825E-52AF-BD45-8253-01EA643B9444}" presName="connectorText" presStyleLbl="sibTrans2D1" presStyleIdx="0" presStyleCnt="2"/>
      <dgm:spPr/>
    </dgm:pt>
    <dgm:pt modelId="{36B4026A-043F-9B4A-A841-0FFDF9F93187}" type="pres">
      <dgm:prSet presAssocID="{4AA71349-58FB-9849-B645-749B3D22C93F}" presName="node" presStyleLbl="node1" presStyleIdx="1" presStyleCnt="3">
        <dgm:presLayoutVars>
          <dgm:bulletEnabled val="1"/>
        </dgm:presLayoutVars>
      </dgm:prSet>
      <dgm:spPr/>
    </dgm:pt>
    <dgm:pt modelId="{A776A8B7-F253-E748-ACEA-4D186F77DB5D}" type="pres">
      <dgm:prSet presAssocID="{1BB492D1-8230-A64B-9A91-33E1BA62195A}" presName="sibTrans" presStyleLbl="sibTrans2D1" presStyleIdx="1" presStyleCnt="2"/>
      <dgm:spPr/>
    </dgm:pt>
    <dgm:pt modelId="{B33A2038-368D-D14B-BA94-71D5ED873926}" type="pres">
      <dgm:prSet presAssocID="{1BB492D1-8230-A64B-9A91-33E1BA62195A}" presName="connectorText" presStyleLbl="sibTrans2D1" presStyleIdx="1" presStyleCnt="2"/>
      <dgm:spPr/>
    </dgm:pt>
    <dgm:pt modelId="{FD836AED-455A-A342-9F7D-2FFBD46C674C}" type="pres">
      <dgm:prSet presAssocID="{AEC5C789-46B7-144B-8834-7C783B3BE34F}" presName="node" presStyleLbl="node1" presStyleIdx="2" presStyleCnt="3">
        <dgm:presLayoutVars>
          <dgm:bulletEnabled val="1"/>
        </dgm:presLayoutVars>
      </dgm:prSet>
      <dgm:spPr/>
    </dgm:pt>
  </dgm:ptLst>
  <dgm:cxnLst>
    <dgm:cxn modelId="{435A2317-30BF-014F-B99F-F165F3BC2361}" type="presOf" srcId="{1BB492D1-8230-A64B-9A91-33E1BA62195A}" destId="{A776A8B7-F253-E748-ACEA-4D186F77DB5D}" srcOrd="0" destOrd="0" presId="urn:microsoft.com/office/officeart/2005/8/layout/process1"/>
    <dgm:cxn modelId="{2ABFBF23-C34D-C94E-BD8D-116BC2771FFE}" type="presOf" srcId="{AEC5C789-46B7-144B-8834-7C783B3BE34F}" destId="{FD836AED-455A-A342-9F7D-2FFBD46C674C}" srcOrd="0" destOrd="0" presId="urn:microsoft.com/office/officeart/2005/8/layout/process1"/>
    <dgm:cxn modelId="{4B9AA52C-1684-AF46-B8EB-ED64D468ECEF}" type="presOf" srcId="{91BB825E-52AF-BD45-8253-01EA643B9444}" destId="{9DF50D24-123C-D947-8DF1-EA7345519436}" srcOrd="1" destOrd="0" presId="urn:microsoft.com/office/officeart/2005/8/layout/process1"/>
    <dgm:cxn modelId="{6929C936-0B25-5240-BF8F-6A5234208847}" srcId="{57E591C9-7DAD-C747-B13F-D5B02C1CE702}" destId="{FD881321-1C1E-1F4E-9FBD-82291729BA8F}" srcOrd="0" destOrd="0" parTransId="{D0AF1F26-7805-874E-9BC6-C158B596F9E0}" sibTransId="{91BB825E-52AF-BD45-8253-01EA643B9444}"/>
    <dgm:cxn modelId="{3BDEF35C-D022-6F4D-A68C-3F34078F273D}" type="presOf" srcId="{4AA71349-58FB-9849-B645-749B3D22C93F}" destId="{36B4026A-043F-9B4A-A841-0FFDF9F93187}" srcOrd="0" destOrd="0" presId="urn:microsoft.com/office/officeart/2005/8/layout/process1"/>
    <dgm:cxn modelId="{7C67DDA4-363A-DC4E-8FA2-396D537E0B84}" srcId="{57E591C9-7DAD-C747-B13F-D5B02C1CE702}" destId="{AEC5C789-46B7-144B-8834-7C783B3BE34F}" srcOrd="2" destOrd="0" parTransId="{71A848F0-281B-4E45-9A91-D4C02C310E3F}" sibTransId="{E8E7795B-F358-C74A-9271-10E9F39F8B65}"/>
    <dgm:cxn modelId="{1FF414B5-F5E7-704D-9314-EEE6AB5E5224}" type="presOf" srcId="{FD881321-1C1E-1F4E-9FBD-82291729BA8F}" destId="{3D7FD646-569B-3C46-A97D-0D098C9E76EF}" srcOrd="0" destOrd="0" presId="urn:microsoft.com/office/officeart/2005/8/layout/process1"/>
    <dgm:cxn modelId="{B140DCBB-883C-004F-BAA2-9F5B7FCE7AA7}" type="presOf" srcId="{1BB492D1-8230-A64B-9A91-33E1BA62195A}" destId="{B33A2038-368D-D14B-BA94-71D5ED873926}" srcOrd="1" destOrd="0" presId="urn:microsoft.com/office/officeart/2005/8/layout/process1"/>
    <dgm:cxn modelId="{E05189C7-F67D-CA49-8846-569403A491D7}" type="presOf" srcId="{57E591C9-7DAD-C747-B13F-D5B02C1CE702}" destId="{8E93B0C7-5C91-954C-9EC6-9FB98F0F0F9A}" srcOrd="0" destOrd="0" presId="urn:microsoft.com/office/officeart/2005/8/layout/process1"/>
    <dgm:cxn modelId="{2286B6F3-F3BE-AF42-B495-32988E8EDBE1}" srcId="{57E591C9-7DAD-C747-B13F-D5B02C1CE702}" destId="{4AA71349-58FB-9849-B645-749B3D22C93F}" srcOrd="1" destOrd="0" parTransId="{E37B6D06-79DE-D24B-8EE9-BC1296B26932}" sibTransId="{1BB492D1-8230-A64B-9A91-33E1BA62195A}"/>
    <dgm:cxn modelId="{B7DB19FA-0B04-DF47-B99E-C75CC31D7786}" type="presOf" srcId="{91BB825E-52AF-BD45-8253-01EA643B9444}" destId="{8B1E305E-DB29-D342-B6C8-59EC5288E69B}" srcOrd="0" destOrd="0" presId="urn:microsoft.com/office/officeart/2005/8/layout/process1"/>
    <dgm:cxn modelId="{B6BAF837-7487-484D-B729-69F851EA761E}" type="presParOf" srcId="{8E93B0C7-5C91-954C-9EC6-9FB98F0F0F9A}" destId="{3D7FD646-569B-3C46-A97D-0D098C9E76EF}" srcOrd="0" destOrd="0" presId="urn:microsoft.com/office/officeart/2005/8/layout/process1"/>
    <dgm:cxn modelId="{637AA8BC-30DE-DF4E-8E17-A6BEB36BF424}" type="presParOf" srcId="{8E93B0C7-5C91-954C-9EC6-9FB98F0F0F9A}" destId="{8B1E305E-DB29-D342-B6C8-59EC5288E69B}" srcOrd="1" destOrd="0" presId="urn:microsoft.com/office/officeart/2005/8/layout/process1"/>
    <dgm:cxn modelId="{CFB193F7-AC1D-FE4E-93F6-89B25B6C4DD2}" type="presParOf" srcId="{8B1E305E-DB29-D342-B6C8-59EC5288E69B}" destId="{9DF50D24-123C-D947-8DF1-EA7345519436}" srcOrd="0" destOrd="0" presId="urn:microsoft.com/office/officeart/2005/8/layout/process1"/>
    <dgm:cxn modelId="{80518F58-756A-CB46-B757-EDE9ED55C122}" type="presParOf" srcId="{8E93B0C7-5C91-954C-9EC6-9FB98F0F0F9A}" destId="{36B4026A-043F-9B4A-A841-0FFDF9F93187}" srcOrd="2" destOrd="0" presId="urn:microsoft.com/office/officeart/2005/8/layout/process1"/>
    <dgm:cxn modelId="{20717851-BFF0-8C45-A547-7313882981B4}" type="presParOf" srcId="{8E93B0C7-5C91-954C-9EC6-9FB98F0F0F9A}" destId="{A776A8B7-F253-E748-ACEA-4D186F77DB5D}" srcOrd="3" destOrd="0" presId="urn:microsoft.com/office/officeart/2005/8/layout/process1"/>
    <dgm:cxn modelId="{6B94EDA2-9021-9744-84FE-D063A162EF97}" type="presParOf" srcId="{A776A8B7-F253-E748-ACEA-4D186F77DB5D}" destId="{B33A2038-368D-D14B-BA94-71D5ED873926}" srcOrd="0" destOrd="0" presId="urn:microsoft.com/office/officeart/2005/8/layout/process1"/>
    <dgm:cxn modelId="{91D59559-4AD1-CF43-A833-C708FDCC82D6}" type="presParOf" srcId="{8E93B0C7-5C91-954C-9EC6-9FB98F0F0F9A}" destId="{FD836AED-455A-A342-9F7D-2FFBD46C674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591C9-7DAD-C747-B13F-D5B02C1CE70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D881321-1C1E-1F4E-9FBD-82291729BA8F}">
      <dgm:prSet phldrT="[Text]"/>
      <dgm:spPr/>
      <dgm:t>
        <a:bodyPr/>
        <a:lstStyle/>
        <a:p>
          <a:r>
            <a:rPr lang="en-US" dirty="0"/>
            <a:t>Disrespectful behavior</a:t>
          </a:r>
        </a:p>
      </dgm:t>
    </dgm:pt>
    <dgm:pt modelId="{D0AF1F26-7805-874E-9BC6-C158B596F9E0}" type="parTrans" cxnId="{6929C936-0B25-5240-BF8F-6A5234208847}">
      <dgm:prSet/>
      <dgm:spPr/>
      <dgm:t>
        <a:bodyPr/>
        <a:lstStyle/>
        <a:p>
          <a:endParaRPr lang="en-US"/>
        </a:p>
      </dgm:t>
    </dgm:pt>
    <dgm:pt modelId="{91BB825E-52AF-BD45-8253-01EA643B9444}" type="sibTrans" cxnId="{6929C936-0B25-5240-BF8F-6A5234208847}">
      <dgm:prSet/>
      <dgm:spPr/>
      <dgm:t>
        <a:bodyPr/>
        <a:lstStyle/>
        <a:p>
          <a:endParaRPr lang="en-US"/>
        </a:p>
      </dgm:t>
    </dgm:pt>
    <dgm:pt modelId="{4AA71349-58FB-9849-B645-749B3D22C93F}">
      <dgm:prSet phldrT="[Text]"/>
      <dgm:spPr/>
      <dgm:t>
        <a:bodyPr/>
        <a:lstStyle/>
        <a:p>
          <a:r>
            <a:rPr lang="en-US" dirty="0"/>
            <a:t>Discussions about "respectfulness"</a:t>
          </a:r>
        </a:p>
      </dgm:t>
    </dgm:pt>
    <dgm:pt modelId="{E37B6D06-79DE-D24B-8EE9-BC1296B26932}" type="parTrans" cxnId="{2286B6F3-F3BE-AF42-B495-32988E8EDBE1}">
      <dgm:prSet/>
      <dgm:spPr/>
      <dgm:t>
        <a:bodyPr/>
        <a:lstStyle/>
        <a:p>
          <a:endParaRPr lang="en-US"/>
        </a:p>
      </dgm:t>
    </dgm:pt>
    <dgm:pt modelId="{1BB492D1-8230-A64B-9A91-33E1BA62195A}" type="sibTrans" cxnId="{2286B6F3-F3BE-AF42-B495-32988E8EDBE1}">
      <dgm:prSet/>
      <dgm:spPr/>
      <dgm:t>
        <a:bodyPr/>
        <a:lstStyle/>
        <a:p>
          <a:endParaRPr lang="en-US"/>
        </a:p>
      </dgm:t>
    </dgm:pt>
    <dgm:pt modelId="{AEC5C789-46B7-144B-8834-7C783B3BE34F}">
      <dgm:prSet phldrT="[Text]"/>
      <dgm:spPr/>
      <dgm:t>
        <a:bodyPr/>
        <a:lstStyle/>
        <a:p>
          <a:r>
            <a:rPr lang="en-US" dirty="0"/>
            <a:t>Increase in project turnover</a:t>
          </a:r>
        </a:p>
      </dgm:t>
    </dgm:pt>
    <dgm:pt modelId="{71A848F0-281B-4E45-9A91-D4C02C310E3F}" type="parTrans" cxnId="{7C67DDA4-363A-DC4E-8FA2-396D537E0B84}">
      <dgm:prSet/>
      <dgm:spPr/>
      <dgm:t>
        <a:bodyPr/>
        <a:lstStyle/>
        <a:p>
          <a:endParaRPr lang="en-US"/>
        </a:p>
      </dgm:t>
    </dgm:pt>
    <dgm:pt modelId="{E8E7795B-F358-C74A-9271-10E9F39F8B65}" type="sibTrans" cxnId="{7C67DDA4-363A-DC4E-8FA2-396D537E0B84}">
      <dgm:prSet/>
      <dgm:spPr/>
      <dgm:t>
        <a:bodyPr/>
        <a:lstStyle/>
        <a:p>
          <a:endParaRPr lang="en-US"/>
        </a:p>
      </dgm:t>
    </dgm:pt>
    <dgm:pt modelId="{8E93B0C7-5C91-954C-9EC6-9FB98F0F0F9A}" type="pres">
      <dgm:prSet presAssocID="{57E591C9-7DAD-C747-B13F-D5B02C1CE702}" presName="Name0" presStyleCnt="0">
        <dgm:presLayoutVars>
          <dgm:dir/>
          <dgm:resizeHandles val="exact"/>
        </dgm:presLayoutVars>
      </dgm:prSet>
      <dgm:spPr/>
    </dgm:pt>
    <dgm:pt modelId="{3D7FD646-569B-3C46-A97D-0D098C9E76EF}" type="pres">
      <dgm:prSet presAssocID="{FD881321-1C1E-1F4E-9FBD-82291729BA8F}" presName="node" presStyleLbl="node1" presStyleIdx="0" presStyleCnt="3">
        <dgm:presLayoutVars>
          <dgm:bulletEnabled val="1"/>
        </dgm:presLayoutVars>
      </dgm:prSet>
      <dgm:spPr/>
    </dgm:pt>
    <dgm:pt modelId="{8B1E305E-DB29-D342-B6C8-59EC5288E69B}" type="pres">
      <dgm:prSet presAssocID="{91BB825E-52AF-BD45-8253-01EA643B9444}" presName="sibTrans" presStyleLbl="sibTrans2D1" presStyleIdx="0" presStyleCnt="2"/>
      <dgm:spPr/>
    </dgm:pt>
    <dgm:pt modelId="{9DF50D24-123C-D947-8DF1-EA7345519436}" type="pres">
      <dgm:prSet presAssocID="{91BB825E-52AF-BD45-8253-01EA643B9444}" presName="connectorText" presStyleLbl="sibTrans2D1" presStyleIdx="0" presStyleCnt="2"/>
      <dgm:spPr/>
    </dgm:pt>
    <dgm:pt modelId="{36B4026A-043F-9B4A-A841-0FFDF9F93187}" type="pres">
      <dgm:prSet presAssocID="{4AA71349-58FB-9849-B645-749B3D22C93F}" presName="node" presStyleLbl="node1" presStyleIdx="1" presStyleCnt="3">
        <dgm:presLayoutVars>
          <dgm:bulletEnabled val="1"/>
        </dgm:presLayoutVars>
      </dgm:prSet>
      <dgm:spPr/>
    </dgm:pt>
    <dgm:pt modelId="{A776A8B7-F253-E748-ACEA-4D186F77DB5D}" type="pres">
      <dgm:prSet presAssocID="{1BB492D1-8230-A64B-9A91-33E1BA62195A}" presName="sibTrans" presStyleLbl="sibTrans2D1" presStyleIdx="1" presStyleCnt="2"/>
      <dgm:spPr/>
    </dgm:pt>
    <dgm:pt modelId="{B33A2038-368D-D14B-BA94-71D5ED873926}" type="pres">
      <dgm:prSet presAssocID="{1BB492D1-8230-A64B-9A91-33E1BA62195A}" presName="connectorText" presStyleLbl="sibTrans2D1" presStyleIdx="1" presStyleCnt="2"/>
      <dgm:spPr/>
    </dgm:pt>
    <dgm:pt modelId="{FD836AED-455A-A342-9F7D-2FFBD46C674C}" type="pres">
      <dgm:prSet presAssocID="{AEC5C789-46B7-144B-8834-7C783B3BE34F}" presName="node" presStyleLbl="node1" presStyleIdx="2" presStyleCnt="3">
        <dgm:presLayoutVars>
          <dgm:bulletEnabled val="1"/>
        </dgm:presLayoutVars>
      </dgm:prSet>
      <dgm:spPr/>
    </dgm:pt>
  </dgm:ptLst>
  <dgm:cxnLst>
    <dgm:cxn modelId="{435A2317-30BF-014F-B99F-F165F3BC2361}" type="presOf" srcId="{1BB492D1-8230-A64B-9A91-33E1BA62195A}" destId="{A776A8B7-F253-E748-ACEA-4D186F77DB5D}" srcOrd="0" destOrd="0" presId="urn:microsoft.com/office/officeart/2005/8/layout/process1"/>
    <dgm:cxn modelId="{2ABFBF23-C34D-C94E-BD8D-116BC2771FFE}" type="presOf" srcId="{AEC5C789-46B7-144B-8834-7C783B3BE34F}" destId="{FD836AED-455A-A342-9F7D-2FFBD46C674C}" srcOrd="0" destOrd="0" presId="urn:microsoft.com/office/officeart/2005/8/layout/process1"/>
    <dgm:cxn modelId="{4B9AA52C-1684-AF46-B8EB-ED64D468ECEF}" type="presOf" srcId="{91BB825E-52AF-BD45-8253-01EA643B9444}" destId="{9DF50D24-123C-D947-8DF1-EA7345519436}" srcOrd="1" destOrd="0" presId="urn:microsoft.com/office/officeart/2005/8/layout/process1"/>
    <dgm:cxn modelId="{6929C936-0B25-5240-BF8F-6A5234208847}" srcId="{57E591C9-7DAD-C747-B13F-D5B02C1CE702}" destId="{FD881321-1C1E-1F4E-9FBD-82291729BA8F}" srcOrd="0" destOrd="0" parTransId="{D0AF1F26-7805-874E-9BC6-C158B596F9E0}" sibTransId="{91BB825E-52AF-BD45-8253-01EA643B9444}"/>
    <dgm:cxn modelId="{3BDEF35C-D022-6F4D-A68C-3F34078F273D}" type="presOf" srcId="{4AA71349-58FB-9849-B645-749B3D22C93F}" destId="{36B4026A-043F-9B4A-A841-0FFDF9F93187}" srcOrd="0" destOrd="0" presId="urn:microsoft.com/office/officeart/2005/8/layout/process1"/>
    <dgm:cxn modelId="{7C67DDA4-363A-DC4E-8FA2-396D537E0B84}" srcId="{57E591C9-7DAD-C747-B13F-D5B02C1CE702}" destId="{AEC5C789-46B7-144B-8834-7C783B3BE34F}" srcOrd="2" destOrd="0" parTransId="{71A848F0-281B-4E45-9A91-D4C02C310E3F}" sibTransId="{E8E7795B-F358-C74A-9271-10E9F39F8B65}"/>
    <dgm:cxn modelId="{1FF414B5-F5E7-704D-9314-EEE6AB5E5224}" type="presOf" srcId="{FD881321-1C1E-1F4E-9FBD-82291729BA8F}" destId="{3D7FD646-569B-3C46-A97D-0D098C9E76EF}" srcOrd="0" destOrd="0" presId="urn:microsoft.com/office/officeart/2005/8/layout/process1"/>
    <dgm:cxn modelId="{B140DCBB-883C-004F-BAA2-9F5B7FCE7AA7}" type="presOf" srcId="{1BB492D1-8230-A64B-9A91-33E1BA62195A}" destId="{B33A2038-368D-D14B-BA94-71D5ED873926}" srcOrd="1" destOrd="0" presId="urn:microsoft.com/office/officeart/2005/8/layout/process1"/>
    <dgm:cxn modelId="{E05189C7-F67D-CA49-8846-569403A491D7}" type="presOf" srcId="{57E591C9-7DAD-C747-B13F-D5B02C1CE702}" destId="{8E93B0C7-5C91-954C-9EC6-9FB98F0F0F9A}" srcOrd="0" destOrd="0" presId="urn:microsoft.com/office/officeart/2005/8/layout/process1"/>
    <dgm:cxn modelId="{2286B6F3-F3BE-AF42-B495-32988E8EDBE1}" srcId="{57E591C9-7DAD-C747-B13F-D5B02C1CE702}" destId="{4AA71349-58FB-9849-B645-749B3D22C93F}" srcOrd="1" destOrd="0" parTransId="{E37B6D06-79DE-D24B-8EE9-BC1296B26932}" sibTransId="{1BB492D1-8230-A64B-9A91-33E1BA62195A}"/>
    <dgm:cxn modelId="{B7DB19FA-0B04-DF47-B99E-C75CC31D7786}" type="presOf" srcId="{91BB825E-52AF-BD45-8253-01EA643B9444}" destId="{8B1E305E-DB29-D342-B6C8-59EC5288E69B}" srcOrd="0" destOrd="0" presId="urn:microsoft.com/office/officeart/2005/8/layout/process1"/>
    <dgm:cxn modelId="{B6BAF837-7487-484D-B729-69F851EA761E}" type="presParOf" srcId="{8E93B0C7-5C91-954C-9EC6-9FB98F0F0F9A}" destId="{3D7FD646-569B-3C46-A97D-0D098C9E76EF}" srcOrd="0" destOrd="0" presId="urn:microsoft.com/office/officeart/2005/8/layout/process1"/>
    <dgm:cxn modelId="{637AA8BC-30DE-DF4E-8E17-A6BEB36BF424}" type="presParOf" srcId="{8E93B0C7-5C91-954C-9EC6-9FB98F0F0F9A}" destId="{8B1E305E-DB29-D342-B6C8-59EC5288E69B}" srcOrd="1" destOrd="0" presId="urn:microsoft.com/office/officeart/2005/8/layout/process1"/>
    <dgm:cxn modelId="{CFB193F7-AC1D-FE4E-93F6-89B25B6C4DD2}" type="presParOf" srcId="{8B1E305E-DB29-D342-B6C8-59EC5288E69B}" destId="{9DF50D24-123C-D947-8DF1-EA7345519436}" srcOrd="0" destOrd="0" presId="urn:microsoft.com/office/officeart/2005/8/layout/process1"/>
    <dgm:cxn modelId="{80518F58-756A-CB46-B757-EDE9ED55C122}" type="presParOf" srcId="{8E93B0C7-5C91-954C-9EC6-9FB98F0F0F9A}" destId="{36B4026A-043F-9B4A-A841-0FFDF9F93187}" srcOrd="2" destOrd="0" presId="urn:microsoft.com/office/officeart/2005/8/layout/process1"/>
    <dgm:cxn modelId="{20717851-BFF0-8C45-A547-7313882981B4}" type="presParOf" srcId="{8E93B0C7-5C91-954C-9EC6-9FB98F0F0F9A}" destId="{A776A8B7-F253-E748-ACEA-4D186F77DB5D}" srcOrd="3" destOrd="0" presId="urn:microsoft.com/office/officeart/2005/8/layout/process1"/>
    <dgm:cxn modelId="{6B94EDA2-9021-9744-84FE-D063A162EF97}" type="presParOf" srcId="{A776A8B7-F253-E748-ACEA-4D186F77DB5D}" destId="{B33A2038-368D-D14B-BA94-71D5ED873926}" srcOrd="0" destOrd="0" presId="urn:microsoft.com/office/officeart/2005/8/layout/process1"/>
    <dgm:cxn modelId="{91D59559-4AD1-CF43-A833-C708FDCC82D6}" type="presParOf" srcId="{8E93B0C7-5C91-954C-9EC6-9FB98F0F0F9A}" destId="{FD836AED-455A-A342-9F7D-2FFBD46C674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FD646-569B-3C46-A97D-0D098C9E76EF}">
      <dsp:nvSpPr>
        <dsp:cNvPr id="0" name=""/>
        <dsp:cNvSpPr/>
      </dsp:nvSpPr>
      <dsp:spPr>
        <a:xfrm>
          <a:off x="5357" y="300465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Disrespectful behavior</a:t>
          </a:r>
        </a:p>
      </dsp:txBody>
      <dsp:txXfrm>
        <a:off x="33499" y="328607"/>
        <a:ext cx="1545106" cy="904550"/>
      </dsp:txXfrm>
    </dsp:sp>
    <dsp:sp modelId="{8B1E305E-DB29-D342-B6C8-59EC5288E69B}">
      <dsp:nvSpPr>
        <dsp:cNvPr id="0" name=""/>
        <dsp:cNvSpPr/>
      </dsp:nvSpPr>
      <dsp:spPr>
        <a:xfrm>
          <a:off x="1766887" y="582310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66887" y="661739"/>
        <a:ext cx="237646" cy="238286"/>
      </dsp:txXfrm>
    </dsp:sp>
    <dsp:sp modelId="{36B4026A-043F-9B4A-A841-0FFDF9F93187}">
      <dsp:nvSpPr>
        <dsp:cNvPr id="0" name=""/>
        <dsp:cNvSpPr/>
      </dsp:nvSpPr>
      <dsp:spPr>
        <a:xfrm>
          <a:off x="2247304" y="300465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Discussions about "respectfulness"</a:t>
          </a:r>
        </a:p>
      </dsp:txBody>
      <dsp:txXfrm>
        <a:off x="2275446" y="328607"/>
        <a:ext cx="1545106" cy="904550"/>
      </dsp:txXfrm>
    </dsp:sp>
    <dsp:sp modelId="{A776A8B7-F253-E748-ACEA-4D186F77DB5D}">
      <dsp:nvSpPr>
        <dsp:cNvPr id="0" name=""/>
        <dsp:cNvSpPr/>
      </dsp:nvSpPr>
      <dsp:spPr>
        <a:xfrm>
          <a:off x="4008834" y="582310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08834" y="661739"/>
        <a:ext cx="237646" cy="238286"/>
      </dsp:txXfrm>
    </dsp:sp>
    <dsp:sp modelId="{FD836AED-455A-A342-9F7D-2FFBD46C674C}">
      <dsp:nvSpPr>
        <dsp:cNvPr id="0" name=""/>
        <dsp:cNvSpPr/>
      </dsp:nvSpPr>
      <dsp:spPr>
        <a:xfrm>
          <a:off x="4489251" y="300465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Increase in project turnover</a:t>
          </a:r>
        </a:p>
      </dsp:txBody>
      <dsp:txXfrm>
        <a:off x="4517393" y="328607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FD646-569B-3C46-A97D-0D098C9E76EF}">
      <dsp:nvSpPr>
        <dsp:cNvPr id="0" name=""/>
        <dsp:cNvSpPr/>
      </dsp:nvSpPr>
      <dsp:spPr>
        <a:xfrm>
          <a:off x="5357" y="300465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Disrespectful behavior</a:t>
          </a:r>
        </a:p>
      </dsp:txBody>
      <dsp:txXfrm>
        <a:off x="33499" y="328607"/>
        <a:ext cx="1545106" cy="904550"/>
      </dsp:txXfrm>
    </dsp:sp>
    <dsp:sp modelId="{8B1E305E-DB29-D342-B6C8-59EC5288E69B}">
      <dsp:nvSpPr>
        <dsp:cNvPr id="0" name=""/>
        <dsp:cNvSpPr/>
      </dsp:nvSpPr>
      <dsp:spPr>
        <a:xfrm>
          <a:off x="1766887" y="582310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66887" y="661739"/>
        <a:ext cx="237646" cy="238286"/>
      </dsp:txXfrm>
    </dsp:sp>
    <dsp:sp modelId="{36B4026A-043F-9B4A-A841-0FFDF9F93187}">
      <dsp:nvSpPr>
        <dsp:cNvPr id="0" name=""/>
        <dsp:cNvSpPr/>
      </dsp:nvSpPr>
      <dsp:spPr>
        <a:xfrm>
          <a:off x="2247304" y="300465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Discussions about "respectfulness"</a:t>
          </a:r>
        </a:p>
      </dsp:txBody>
      <dsp:txXfrm>
        <a:off x="2275446" y="328607"/>
        <a:ext cx="1545106" cy="904550"/>
      </dsp:txXfrm>
    </dsp:sp>
    <dsp:sp modelId="{A776A8B7-F253-E748-ACEA-4D186F77DB5D}">
      <dsp:nvSpPr>
        <dsp:cNvPr id="0" name=""/>
        <dsp:cNvSpPr/>
      </dsp:nvSpPr>
      <dsp:spPr>
        <a:xfrm>
          <a:off x="4008834" y="582310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08834" y="661739"/>
        <a:ext cx="237646" cy="238286"/>
      </dsp:txXfrm>
    </dsp:sp>
    <dsp:sp modelId="{FD836AED-455A-A342-9F7D-2FFBD46C674C}">
      <dsp:nvSpPr>
        <dsp:cNvPr id="0" name=""/>
        <dsp:cNvSpPr/>
      </dsp:nvSpPr>
      <dsp:spPr>
        <a:xfrm>
          <a:off x="4489251" y="300465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Increase in project turnover</a:t>
          </a:r>
        </a:p>
      </dsp:txBody>
      <dsp:txXfrm>
        <a:off x="4517393" y="328607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82E370-7CC8-4597-8DFF-95DCE69676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58176-68A8-4411-89C2-EA13050B1C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87A3A-3A46-423A-B615-D8CD489B6BAB}" type="datetimeFigureOut">
              <a:rPr lang="en-ZA" smtClean="0"/>
              <a:t>2024/04/16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4B0D4-4015-4276-8DB7-52A6E7E35B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33085-9199-49B6-801F-429C1CAB5F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AE09-34E9-4392-B6D6-5906305699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932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F0EC178B-6532-D741-BB1D-C6F2E2FEBF52}" type="datetimeFigureOut">
              <a:rPr lang="en-US" smtClean="0"/>
              <a:t>4/16/24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AA759650-762C-9343-8990-0901C80F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89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This was 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An increase in freedom discussions resulted in fewer people leaving, among these relatively short term contributors. </a:t>
            </a:r>
          </a:p>
          <a:p>
            <a:endParaRPr lang="en-JP" dirty="0"/>
          </a:p>
          <a:p>
            <a:r>
              <a:rPr lang="en-JP" dirty="0"/>
              <a:t>An increase in social power discussions resulted in fewer people leaving across both short term medium term contributors.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41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dirty="0"/>
              <a:t>If these types of conflicts occur, maintainers may want to pay attention so they can resolve them.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dirty="0"/>
              <a:t>Predicting (and preventing) turnover may be important during project growth stages</a:t>
            </a:r>
          </a:p>
          <a:p>
            <a:br>
              <a:rPr lang="en-JP" dirty="0"/>
            </a:br>
            <a:r>
              <a:rPr lang="en-JP" dirty="0"/>
              <a:t>CHAOSS - </a:t>
            </a:r>
            <a:r>
              <a:rPr lang="en-US" dirty="0"/>
              <a:t>Community Health Analytics in Open Source Software.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9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dirty="0"/>
              <a:t>”Respectfulness” discussions identified subtly toxic behavior that would be missed by most NLP approaches.</a:t>
            </a:r>
          </a:p>
          <a:p>
            <a:r>
              <a:rPr lang="en-JP" b="1" dirty="0"/>
              <a:t>Including “disrespecful” behavior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44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There’s more in the full paper, so please take a look. Most of all, thanks for listening and I’m happy to answer any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6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If this were the case, then project moderators would be able to reduce turnover by deleting discussions about respectfulness.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55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6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I'm going to be talking about values in software engineering. </a:t>
            </a:r>
          </a:p>
          <a:p>
            <a:r>
              <a:rPr lang="en-JP" dirty="0"/>
              <a:t>When I mean by values is [read definition]</a:t>
            </a:r>
          </a:p>
          <a:p>
            <a:r>
              <a:rPr lang="en-JP" dirty="0"/>
              <a:t>e.g., </a:t>
            </a:r>
            <a:r>
              <a:rPr lang="en-US" dirty="0"/>
              <a:t>privacy, security freedom, justice, compassion</a:t>
            </a:r>
            <a:endParaRPr lang="en-JP" dirty="0"/>
          </a:p>
          <a:p>
            <a:endParaRPr lang="en-JP" dirty="0"/>
          </a:p>
          <a:p>
            <a:r>
              <a:rPr lang="en-JP" dirty="0"/>
              <a:t>For good reason, there are increasing calls to better incorporate values into software engineering processes like requirements engineering or developer discussions. These are mostly aimed at building software that has a positive effect on society.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Support “positive”.  Avoid “value violations”. (Obie)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Another important consideration is how engaging with values can affect the motivation of contributors to software projects.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People may be motivated to contribute to projects that match their values</a:t>
            </a:r>
          </a:p>
          <a:p>
            <a:pPr marL="171450" indent="-171450">
              <a:buFontTx/>
              <a:buChar char="-"/>
            </a:pPr>
            <a:r>
              <a:rPr lang="en-US" dirty="0"/>
              <a:t>Value-related discussions can often result in conflict. Since values are deeply held beliefs, this can be heated. Past research suggests this can lead to contributors leaving projects. 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0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  <a:p>
            <a:r>
              <a:rPr lang="en-JP" dirty="0"/>
              <a:t>Prior work has found that engaging with values during development can affect turnover. </a:t>
            </a:r>
          </a:p>
          <a:p>
            <a:endParaRPr lang="en-JP" dirty="0"/>
          </a:p>
          <a:p>
            <a:r>
              <a:rPr lang="en-JP" dirty="0"/>
              <a:t>[Go through the points on the slide]</a:t>
            </a:r>
          </a:p>
          <a:p>
            <a:endParaRPr lang="en-JP" dirty="0"/>
          </a:p>
          <a:p>
            <a:r>
              <a:rPr lang="en-JP" dirty="0"/>
              <a:t>This means it is difficult to quantify potential relationships between values and turnover, even though prior research tells us these relationships are important.</a:t>
            </a:r>
          </a:p>
          <a:p>
            <a:br>
              <a:rPr lang="en-JP" dirty="0"/>
            </a:br>
            <a:r>
              <a:rPr lang="en-JP" dirty="0"/>
              <a:t>That sets up the motivation for this project. We measure actual behavior using logs from open source software projects, and we ask [NEXT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6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delete github?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We focus on a specific community called DWeb.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4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06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" indent="0">
              <a:buFont typeface="Arial" panose="020B0604020202020204" pitchFamily="34" charset="0"/>
              <a:buNone/>
            </a:pPr>
            <a:r>
              <a:rPr lang="en-CA" sz="1200" dirty="0">
                <a:sym typeface="Wingdings" pitchFamily="2" charset="2"/>
              </a:rPr>
              <a:t>This analysis gives us two sets of timelines. [Read X, Y]</a:t>
            </a:r>
          </a:p>
          <a:p>
            <a:pPr marL="9525" indent="0">
              <a:buFont typeface="Arial" panose="020B0604020202020204" pitchFamily="34" charset="0"/>
              <a:buNone/>
            </a:pPr>
            <a:endParaRPr lang="en-CA" sz="1200" dirty="0">
              <a:sym typeface="Wingdings" pitchFamily="2" charset="2"/>
            </a:endParaRPr>
          </a:p>
          <a:p>
            <a:pPr marL="9525" indent="0">
              <a:buFont typeface="Arial" panose="020B0604020202020204" pitchFamily="34" charset="0"/>
              <a:buNone/>
            </a:pPr>
            <a:endParaRPr lang="en-CA" sz="12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64%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1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These charts show that, if the percentage of ”respectfulness” discussions increases by one standard deviation one month, then the outgoing turnover rates will also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650-762C-9343-8990-0901C80FC7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タイトルスライド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06615B56-8EB6-D241-9E0A-A4831ECD5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84" y="2084650"/>
            <a:ext cx="7886699" cy="174989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4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表紙タイトルを入力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D3DBF62-11E1-FF4C-8D73-C5A6591ED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982" y="3905406"/>
            <a:ext cx="7886700" cy="410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サブタイトル</a:t>
            </a:r>
            <a:r>
              <a:rPr lang="en-US" dirty="0"/>
              <a:t> / </a:t>
            </a:r>
            <a:r>
              <a:rPr lang="en-US" dirty="0" err="1"/>
              <a:t>プレゼンター名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588678-26AD-9943-A21B-4CF3DBD8A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2" y="460950"/>
            <a:ext cx="1744457" cy="6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1_タイトルのみ(白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7519" y="127001"/>
            <a:ext cx="7293842" cy="595313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5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1_タイトルのみ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7519" y="127001"/>
            <a:ext cx="7293842" cy="595313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2_タイトルのみ・ページ番号なし(白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7519" y="127001"/>
            <a:ext cx="7293842" cy="595313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2_タイトルのみ・ページ番号なし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7519" y="127001"/>
            <a:ext cx="7293842" cy="595313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図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6864" y="908568"/>
            <a:ext cx="8532826" cy="285750"/>
          </a:xfrm>
          <a:prstGeom prst="rect">
            <a:avLst/>
          </a:prstGeom>
        </p:spPr>
        <p:txBody>
          <a:bodyPr/>
          <a:lstStyle>
            <a:lvl1pPr algn="ctr">
              <a:defRPr sz="1600" i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120648" indent="0" algn="ctr">
              <a:buNone/>
              <a:defRPr sz="1867"/>
            </a:lvl2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 hasCustomPrompt="1"/>
          </p:nvPr>
        </p:nvSpPr>
        <p:spPr>
          <a:xfrm>
            <a:off x="297521" y="1262703"/>
            <a:ext cx="8532155" cy="308157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ZA" sz="1800" i="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en-US" dirty="0"/>
              <a:t>グラフを追加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7521" y="127001"/>
            <a:ext cx="7168881" cy="595313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61E181-5FDC-CC41-A38E-B7FB36A86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4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図(青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6864" y="908568"/>
            <a:ext cx="8532826" cy="285750"/>
          </a:xfrm>
          <a:prstGeom prst="rect">
            <a:avLst/>
          </a:prstGeom>
        </p:spPr>
        <p:txBody>
          <a:bodyPr/>
          <a:lstStyle>
            <a:lvl1pPr algn="ctr">
              <a:defRPr sz="1600" i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120648" indent="0" algn="ctr">
              <a:buNone/>
              <a:defRPr sz="1867"/>
            </a:lvl2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 hasCustomPrompt="1"/>
          </p:nvPr>
        </p:nvSpPr>
        <p:spPr>
          <a:xfrm>
            <a:off x="297521" y="1262703"/>
            <a:ext cx="8532155" cy="308157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ZA" sz="1800" i="0" dirty="0">
                <a:solidFill>
                  <a:schemeClr val="lt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en-US"/>
              <a:t>グラフを追加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7519" y="127001"/>
            <a:ext cx="7199350" cy="595313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31179-EFE2-9444-A5FF-F77BCF566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9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-1_ロゴ＆ページ番号あり(白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3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-1_ロゴ＆ページ番号あり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4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2_ロゴのみ-ページ番号なし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1E181-5FDC-CC41-A38E-B7FB36A86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6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2_ロゴのみ-ページ番号なし(青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F31179-EFE2-9444-A5FF-F77BCF566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39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タイトルスライド（青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05731A-65DA-A74C-B37E-86B59658C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84" y="2084650"/>
            <a:ext cx="7886699" cy="174989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表紙タイトルを入力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7BA40D-4A41-3E47-8798-80A7175546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982" y="3905406"/>
            <a:ext cx="7886700" cy="410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サブタイトル</a:t>
            </a:r>
            <a:r>
              <a:rPr lang="en-US" dirty="0"/>
              <a:t> / </a:t>
            </a:r>
            <a:r>
              <a:rPr lang="en-US" dirty="0" err="1"/>
              <a:t>プレゼンター名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07546-7CBF-0941-BE3B-5F376B72D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4" y="477420"/>
            <a:ext cx="1726171" cy="6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9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_コンテンツタイトル（青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EADE93CD-37DF-E343-A975-1AA1C847D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00" y="2051132"/>
            <a:ext cx="8556603" cy="47383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79472A9-7FF4-844C-8BB9-B7A54132FC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700" y="2559141"/>
            <a:ext cx="8556603" cy="3975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 err="1"/>
              <a:t>クリックしてテキストを入力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58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コンテンツイメージ（カバー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48DB9C-DCF7-0D4F-BD88-98E3E02490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85719"/>
            <a:ext cx="9144000" cy="435778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アイコンをクリックして図を追加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331B1-A2E3-4449-A203-C1004B13CA10}"/>
              </a:ext>
            </a:extLst>
          </p:cNvPr>
          <p:cNvSpPr/>
          <p:nvPr userDrawn="1"/>
        </p:nvSpPr>
        <p:spPr>
          <a:xfrm>
            <a:off x="-1" y="1"/>
            <a:ext cx="9144001" cy="78571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fontAlgn="auto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</a:pPr>
            <a:endParaRPr lang="en-GB" sz="2133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1A4BD4-D529-FB4E-AC5F-BC12E154A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47556"/>
            <a:ext cx="969143" cy="36022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58B47C-E1EA-48F1-A18B-EAAE6BEB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4EAF112-79CC-B34F-94BA-BFC7F71A8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7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セクション-タイトル＆ブロック（白）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C46D53-15E4-2C4F-9617-DD90C161B84F}"/>
              </a:ext>
            </a:extLst>
          </p:cNvPr>
          <p:cNvSpPr/>
          <p:nvPr userDrawn="1"/>
        </p:nvSpPr>
        <p:spPr>
          <a:xfrm>
            <a:off x="0" y="2085467"/>
            <a:ext cx="3048000" cy="3064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A6DF1-0EBD-A441-B4B6-6E5DE055B9AB}"/>
              </a:ext>
            </a:extLst>
          </p:cNvPr>
          <p:cNvSpPr/>
          <p:nvPr userDrawn="1"/>
        </p:nvSpPr>
        <p:spPr>
          <a:xfrm>
            <a:off x="6096000" y="2085467"/>
            <a:ext cx="3048000" cy="3064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DBA51-2FC2-724F-8D23-DCE9E6E22D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8000" y="2086036"/>
            <a:ext cx="3048000" cy="30638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アイコンをクリックして図を追加</a:t>
            </a:r>
            <a:endParaRPr lang="en-GB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2179386-8ECF-2247-89E5-B3685ECA1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00" y="529061"/>
            <a:ext cx="8556603" cy="47383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DFBDF62-760F-2942-909D-906703D9C6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700" y="1037070"/>
            <a:ext cx="8556603" cy="3975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 err="1"/>
              <a:t>サブタイトルを入力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3140292-BA2F-5F40-B51A-1F57E8E5304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4789" y="2705024"/>
            <a:ext cx="2030403" cy="2804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1906DE7-FCBA-2C47-BF59-60B682EFAE7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04790" y="3285336"/>
            <a:ext cx="2030391" cy="68917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03A3ACC-186F-804C-B70E-77B95DB7260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524167" y="2705024"/>
            <a:ext cx="2030403" cy="2804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9D664C2-EB15-B941-872E-C42459621D8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24167" y="3285336"/>
            <a:ext cx="2030391" cy="689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図を追加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E93A4A-D0D5-DC49-87BA-D7EEFBB11F57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08820" y="2705024"/>
            <a:ext cx="2030403" cy="280452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 sz="16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FE70091-2CA3-B04B-AA23-9D30A96917C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608820" y="3285336"/>
            <a:ext cx="2030391" cy="689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9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セクション-タイトル＆３ブロック（青）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4">
            <a:extLst>
              <a:ext uri="{FF2B5EF4-FFF2-40B4-BE49-F238E27FC236}">
                <a16:creationId xmlns:a16="http://schemas.microsoft.com/office/drawing/2014/main" id="{5E4FBA8E-F792-5B49-AC3F-6764FF3C8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00" y="338079"/>
            <a:ext cx="8556603" cy="47383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D48A384-379E-864F-A2E2-01EF6C402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700" y="846088"/>
            <a:ext cx="8556603" cy="3975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サブタイトルを入力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C35067-E835-BD4F-A284-A2F4B755A850}"/>
              </a:ext>
            </a:extLst>
          </p:cNvPr>
          <p:cNvCxnSpPr/>
          <p:nvPr userDrawn="1"/>
        </p:nvCxnSpPr>
        <p:spPr>
          <a:xfrm flipV="1">
            <a:off x="5947767" y="2163320"/>
            <a:ext cx="0" cy="1547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E77D04-FEA0-9A48-99BB-44FA1E043D82}"/>
              </a:ext>
            </a:extLst>
          </p:cNvPr>
          <p:cNvCxnSpPr/>
          <p:nvPr userDrawn="1"/>
        </p:nvCxnSpPr>
        <p:spPr>
          <a:xfrm flipV="1">
            <a:off x="3246239" y="2163320"/>
            <a:ext cx="0" cy="1547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6F4426F-9472-8E42-9CE2-56032EEDBDF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0276" y="2381220"/>
            <a:ext cx="2030403" cy="2804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12B08A3-6F0E-8345-9F2F-07D5207858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0275" y="3021361"/>
            <a:ext cx="2030391" cy="689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376E8B7-2C49-5A43-A624-90D03231068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581803" y="2381220"/>
            <a:ext cx="2030403" cy="2804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C68A706-386B-B54D-A68A-407C4C6E9C4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81804" y="3021361"/>
            <a:ext cx="2030391" cy="689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89421A3-22D4-824A-BC46-312A99FDA7C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83319" y="2381220"/>
            <a:ext cx="2030403" cy="2804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CE424B62-5109-9841-8C42-5BD27006A9D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83319" y="3021361"/>
            <a:ext cx="2030391" cy="689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2992596-9553-354E-9FA6-6A7BACE3514C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696363" y="1808668"/>
            <a:ext cx="398215" cy="349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74591AD2-2569-CF45-8D7D-E69A713170D1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97897" y="1808668"/>
            <a:ext cx="398215" cy="349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A01C25AB-DBA1-3343-A29F-C393C26205AB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7100195" y="1808668"/>
            <a:ext cx="398215" cy="349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45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コンテンツタイトル（扉）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085481-1F38-7744-AE2E-14E71BBC7165}"/>
              </a:ext>
            </a:extLst>
          </p:cNvPr>
          <p:cNvSpPr/>
          <p:nvPr userDrawn="1"/>
        </p:nvSpPr>
        <p:spPr>
          <a:xfrm>
            <a:off x="4412974" y="0"/>
            <a:ext cx="4731026" cy="51435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fontAlgn="auto">
              <a:lnSpc>
                <a:spcPct val="110000"/>
              </a:lnSpc>
              <a:spcBef>
                <a:spcPts val="267"/>
              </a:spcBef>
              <a:spcAft>
                <a:spcPts val="267"/>
              </a:spcAft>
            </a:pPr>
            <a:endParaRPr lang="en-GB" sz="2133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47273F-8383-0B40-A84D-A6E3D5DAB531}"/>
              </a:ext>
            </a:extLst>
          </p:cNvPr>
          <p:cNvSpPr/>
          <p:nvPr userDrawn="1"/>
        </p:nvSpPr>
        <p:spPr>
          <a:xfrm>
            <a:off x="867907" y="967676"/>
            <a:ext cx="2867187" cy="320814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172A34A-A47D-0B40-835D-28831DC772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2762" y="2442117"/>
            <a:ext cx="2657475" cy="10784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189" indent="0" algn="ctr">
              <a:buNone/>
              <a:defRPr sz="1333"/>
            </a:lvl2pPr>
            <a:lvl3pPr marL="914377" indent="0" algn="ctr">
              <a:buNone/>
              <a:defRPr sz="1333"/>
            </a:lvl3pPr>
            <a:lvl4pPr marL="1371566" indent="0" algn="ctr">
              <a:buNone/>
              <a:defRPr sz="1333"/>
            </a:lvl4pPr>
            <a:lvl5pPr marL="1828754" indent="0" algn="ctr">
              <a:buNone/>
              <a:defRPr sz="1333"/>
            </a:lvl5pPr>
          </a:lstStyle>
          <a:p>
            <a:pPr lvl="0"/>
            <a:r>
              <a:rPr lang="ja-JP" altLang="en-US" dirty="0"/>
              <a:t>クリックしてテキストを入力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01CF58-65C8-5A44-9BBC-7F4C9512C2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2008" y="599969"/>
            <a:ext cx="4067524" cy="2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Segoe UI Historic" panose="020B0502040204020203" pitchFamily="34" charset="0"/>
                <a:ea typeface="Meiryo" panose="020B0604030504040204" pitchFamily="34" charset="-128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 err="1"/>
              <a:t>時間を入力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93C8A1F-BBC4-D142-8D11-C3D83D5A59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2008" y="847941"/>
            <a:ext cx="4067524" cy="2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見出しを入力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2E1BFFD-5E6B-184E-9C96-C96EA10F3A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2008" y="1080416"/>
            <a:ext cx="4067524" cy="399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テキストを入力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52F90EC-C0F9-F040-B680-A6A9A3CB1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2008" y="1622857"/>
            <a:ext cx="4067524" cy="2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Segoe UI Historic" panose="020B0502040204020203" pitchFamily="34" charset="0"/>
                <a:ea typeface="Meiryo" panose="020B0604030504040204" pitchFamily="34" charset="-128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 err="1"/>
              <a:t>時間を入力</a:t>
            </a:r>
            <a:endParaRPr lang="en-GB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B064F4E-61E6-8D43-884D-B02F8BF1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2008" y="1870829"/>
            <a:ext cx="4067524" cy="2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見出しを入力</a:t>
            </a:r>
            <a:endParaRPr lang="en-GB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3EE597B-F187-9343-9BDB-C8BFA2AFFF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2008" y="2103304"/>
            <a:ext cx="4067524" cy="399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テキストを入力</a:t>
            </a:r>
            <a:endParaRPr lang="en-GB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586E91DD-916B-F645-80BE-74FE13A1A3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2008" y="2655916"/>
            <a:ext cx="4067524" cy="2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Segoe UI Historic" panose="020B0502040204020203" pitchFamily="34" charset="0"/>
                <a:ea typeface="Meiryo" panose="020B0604030504040204" pitchFamily="34" charset="-128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 err="1"/>
              <a:t>時間を入力</a:t>
            </a:r>
            <a:endParaRPr lang="en-GB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D33AE9B1-FC4C-B64A-A627-4C5DEB4D36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82008" y="2903888"/>
            <a:ext cx="4067524" cy="2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見出しを入力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7BDC373-757A-224C-BDE1-7C04B25342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2008" y="3136363"/>
            <a:ext cx="4067524" cy="399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altLang="ja-JP" dirty="0" err="1"/>
              <a:t>テキストを入力</a:t>
            </a:r>
            <a:endParaRPr lang="en-GB" altLang="ja-JP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237CA36-D07E-5643-B2B1-CCB818CA69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2008" y="3690482"/>
            <a:ext cx="4067524" cy="2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Segoe UI Historic" panose="020B0502040204020203" pitchFamily="34" charset="0"/>
                <a:ea typeface="Meiryo" panose="020B0604030504040204" pitchFamily="34" charset="-128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 err="1"/>
              <a:t>時間を入力</a:t>
            </a:r>
            <a:endParaRPr lang="en-GB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423DBFD-C745-4648-850A-74997E87CF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82008" y="3938454"/>
            <a:ext cx="4067524" cy="2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dirty="0" err="1"/>
              <a:t>見出しを入力</a:t>
            </a:r>
            <a:endParaRPr lang="en-GB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60C62B5-4383-B249-A74D-872EBA699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2008" y="4170929"/>
            <a:ext cx="4067524" cy="399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en-US" altLang="ja-JP" dirty="0" err="1"/>
              <a:t>テキストを入力</a:t>
            </a:r>
            <a:endParaRPr lang="en-GB" altLang="ja-JP" dirty="0"/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738D054A-338D-8647-BDC8-3D1F6F5A5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762" y="1617820"/>
            <a:ext cx="2657475" cy="71874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dirty="0" err="1"/>
              <a:t>議題を入力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1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コンテンツ01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CC2F59C1-FB59-6442-AD76-AEF04666F0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29506" y="0"/>
            <a:ext cx="5814494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0F3DA-0062-6342-AECB-F97E69FEA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4651" y="573304"/>
            <a:ext cx="1000125" cy="1000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010EE3-E153-394E-A879-6872145A8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483" y="1781742"/>
            <a:ext cx="2642461" cy="32979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タイトルを入力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74682-542E-EB4E-B888-5D496DB0A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438" y="2319850"/>
            <a:ext cx="2657475" cy="2399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80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コンテンツ02（青）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7810" y="858958"/>
            <a:ext cx="2854058" cy="2415309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l">
              <a:lnSpc>
                <a:spcPct val="100000"/>
              </a:lnSpc>
              <a:defRPr sz="2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lnSpc>
                <a:spcPct val="100000"/>
              </a:lnSpc>
              <a:defRPr sz="1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7810" y="3394327"/>
            <a:ext cx="2374356" cy="1449193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3538" y="3394327"/>
            <a:ext cx="6112151" cy="1449193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ctr">
              <a:lnSpc>
                <a:spcPct val="100000"/>
              </a:lnSpc>
              <a:defRPr sz="22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3338" y="858958"/>
            <a:ext cx="2036258" cy="2415309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ctr">
              <a:lnSpc>
                <a:spcPct val="100000"/>
              </a:lnSpc>
              <a:defRPr sz="18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120647" indent="0" algn="l">
              <a:buNone/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426254" y="142522"/>
            <a:ext cx="3499434" cy="1850277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l">
              <a:lnSpc>
                <a:spcPct val="100000"/>
              </a:lnSpc>
              <a:defRPr sz="200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06397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426255" y="2112859"/>
            <a:ext cx="3523542" cy="1161408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</a:ln>
          <a:effectLst/>
        </p:spPr>
        <p:txBody>
          <a:bodyPr lIns="180000" anchor="ctr"/>
          <a:lstStyle>
            <a:lvl1pPr algn="l">
              <a:lnSpc>
                <a:spcPct val="100000"/>
              </a:lnSpc>
              <a:defRPr sz="18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7810" y="142522"/>
            <a:ext cx="5034629" cy="563513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8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コンテンツ0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7810" y="858958"/>
            <a:ext cx="2854058" cy="241530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marL="239178" indent="0" algn="l">
              <a:defRPr sz="3000">
                <a:solidFill>
                  <a:srgbClr val="FFFFFF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78355" indent="241294" algn="l">
              <a:defRPr sz="18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7810" y="3394327"/>
            <a:ext cx="2374356" cy="14491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l">
              <a:defRPr sz="24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3538" y="3394327"/>
            <a:ext cx="6112151" cy="144919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3338" y="858958"/>
            <a:ext cx="2036258" cy="241530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algn="ctr">
              <a:defRPr sz="22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426254" y="142522"/>
            <a:ext cx="3499434" cy="18502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marL="239178" indent="0" algn="l">
              <a:defRPr sz="2800">
                <a:solidFill>
                  <a:srgbClr val="FFFFFF"/>
                </a:solidFill>
                <a:effectLst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78355" indent="-239178" algn="l">
              <a:defRPr sz="180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426255" y="2112859"/>
            <a:ext cx="3523542" cy="11614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r">
              <a:defRPr sz="1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  <a:endParaRPr lang="en-US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7810" y="142522"/>
            <a:ext cx="5034629" cy="563513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01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コンテンツ04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091E020-A1A3-894A-9A18-A2F931CBD4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6229" y="752528"/>
            <a:ext cx="1446298" cy="1976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A37017A4-629A-A44D-A88D-1F8DEFFF53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9148" y="752527"/>
            <a:ext cx="1454275" cy="11555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1168ADE-9466-4740-BD51-47A72258CA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69148" y="2036409"/>
            <a:ext cx="1454275" cy="26356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94A075D6-2F03-9E41-AF6A-579AABF97D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8252" y="2848952"/>
            <a:ext cx="3863834" cy="18230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2D97701-7525-0342-A279-46EA7BC6D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483" y="752526"/>
            <a:ext cx="2642461" cy="65782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22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スライドタイトルの入力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5575969-C897-2448-BD44-B2D0F9D3CE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483" y="1512756"/>
            <a:ext cx="2642461" cy="315925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0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9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7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テキストの入力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A682FCE-443F-814C-A0D0-5D967D71C6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5337" y="752527"/>
            <a:ext cx="2286751" cy="19765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9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7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01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コンテンツ05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E2D97701-7525-0342-A279-46EA7BC6D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510" y="673014"/>
            <a:ext cx="2642461" cy="65782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22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5575969-C897-2448-BD44-B2D0F9D3CE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510" y="1433244"/>
            <a:ext cx="2642461" cy="3159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0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9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7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A682FCE-443F-814C-A0D0-5D967D71C6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4363" y="673014"/>
            <a:ext cx="2286751" cy="1976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0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9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7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58B466F-ED96-BE4E-955F-BE1FEA9E2E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1426" y="1905465"/>
            <a:ext cx="1454275" cy="2687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  <a:lvl5pPr>
              <a:defRPr sz="1333">
                <a:solidFill>
                  <a:schemeClr val="accent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94D3DF8-5CF2-BF47-B246-B473C449DB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1426" y="673013"/>
            <a:ext cx="1454275" cy="11555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 sz="1050">
                <a:ln>
                  <a:noFill/>
                </a:ln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noProof="0"/>
              <a:t>アイコンをクリックして図を追加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BE37E95-2D23-464B-9974-5D9E340CF1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97278" y="2769439"/>
            <a:ext cx="3863834" cy="18230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 sz="1050">
                <a:ln>
                  <a:noFill/>
                </a:ln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noProof="0"/>
              <a:t>アイコンをクリックして図を追加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174DC45-C4F5-BB48-9E7A-CEE0AEC21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7894" y="673014"/>
            <a:ext cx="1486891" cy="1976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  <a:lvl5pPr>
              <a:defRPr sz="1333">
                <a:solidFill>
                  <a:schemeClr val="accent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8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目次（白）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7976" y="120752"/>
            <a:ext cx="7226378" cy="625335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0038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err="1"/>
              <a:t>クリックしてテキストを入力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0907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10907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18250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518250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16767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16767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11757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711757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00038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00038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910907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910907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8250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518250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116767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116767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0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711757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711757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0191ED-378D-B342-95BB-55171AEAF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9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コンテンツ06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06E562FE-5E19-3C4E-AD9C-CF094515AA9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-3381" y="0"/>
            <a:ext cx="2805854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 sz="1050">
                <a:ln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noProof="0" dirty="0"/>
              <a:t>アイコンをクリックして図を追加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A7F20D-739B-444F-BBE5-002C9121F465}"/>
              </a:ext>
            </a:extLst>
          </p:cNvPr>
          <p:cNvSpPr/>
          <p:nvPr userDrawn="1"/>
        </p:nvSpPr>
        <p:spPr>
          <a:xfrm>
            <a:off x="2802733" y="0"/>
            <a:ext cx="282713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AFAA33E7-AC2A-E048-A128-C3BEF4734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0410" y="713780"/>
            <a:ext cx="1851780" cy="1099521"/>
          </a:xfrm>
          <a:prstGeom prst="rect">
            <a:avLst/>
          </a:prstGeom>
        </p:spPr>
        <p:txBody>
          <a:bodyPr anchor="ctr"/>
          <a:lstStyle>
            <a:lvl1pPr algn="l">
              <a:defRPr sz="22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CB3347E-4DCC-624E-A84A-7635AAF689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410" y="2162872"/>
            <a:ext cx="1851780" cy="2509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1B3B1FB-634F-0746-AFE8-B49DE6B9C0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579033" y="1094302"/>
            <a:ext cx="1960535" cy="5020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333"/>
            </a:lvl2pPr>
            <a:lvl3pPr algn="l"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D151157-C7B7-4642-B847-70EA5D469F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033" y="633166"/>
            <a:ext cx="1960535" cy="349342"/>
          </a:xfrm>
          <a:prstGeom prst="rect">
            <a:avLst/>
          </a:prstGeom>
        </p:spPr>
        <p:txBody>
          <a:bodyPr anchor="ctr"/>
          <a:lstStyle>
            <a:lvl1pPr marL="0" marR="0" indent="0" algn="l" defTabSz="121917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 pitchFamily="34" charset="0"/>
              <a:buNone/>
              <a:tabLst/>
              <a:defRPr sz="16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F1AD024-68FC-E24F-A85C-55A7CB51CE6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79033" y="2681317"/>
            <a:ext cx="1960535" cy="5020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333"/>
            </a:lvl2pPr>
            <a:lvl3pPr algn="l"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5A02433-55C8-4C40-9C4C-683BC12655A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579033" y="2236884"/>
            <a:ext cx="1960535" cy="3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3D42715-ECF1-D146-BB3C-9C47BC4E155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579033" y="4279204"/>
            <a:ext cx="1960535" cy="5020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333"/>
            </a:lvl2pPr>
            <a:lvl3pPr algn="l"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941274F2-3815-FA4E-A953-27EB8D7BC22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579033" y="3818068"/>
            <a:ext cx="1960535" cy="3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854E8CF-D4C1-4043-8BB3-52C3401000A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765371" y="633166"/>
            <a:ext cx="743918" cy="9631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9ABE2C6-9D2A-1848-82E0-88ED36D02F9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765371" y="2221742"/>
            <a:ext cx="743918" cy="9631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033A841-473C-5B49-8ACB-3AAC8761985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765371" y="3818068"/>
            <a:ext cx="743918" cy="9631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52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コンテンツ07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835D2B04-2356-A640-8C36-BF74FA32E5E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3799285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ja-JP" altLang="en-US" dirty="0"/>
              <a:t>アイコンをクリックして図を追加</a:t>
            </a:r>
            <a:endParaRPr lang="en-GB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D136005A-11B0-8D4E-9718-39BB0EC34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45" y="875278"/>
            <a:ext cx="4607482" cy="74768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A5EC964-4A3C-2F47-B937-C98A286995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59497" y="2387196"/>
            <a:ext cx="4688830" cy="21497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 Historic" panose="020B0502040204020203" pitchFamily="34" charset="0"/>
              </a:defRPr>
            </a:lvl1pPr>
            <a:lvl2pPr algn="l">
              <a:defRPr sz="1333"/>
            </a:lvl2pPr>
            <a:lvl3pPr algn="l"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271EA18-F1C4-5445-BC6B-2E8E13F808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0845" y="1733332"/>
            <a:ext cx="4607482" cy="4660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サブタイトルを入力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A8BB0-ED55-8043-83EE-54C111D9C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01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コンテンツ08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CC2F59C1-FB59-6442-AD76-AEF04666F0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9270" y="0"/>
            <a:ext cx="4734731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010EE3-E153-394E-A879-6872145A8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5483" y="1573429"/>
            <a:ext cx="3608732" cy="74768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0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74682-542E-EB4E-B888-5D496DB0A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7439" y="2455703"/>
            <a:ext cx="3616776" cy="12412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0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9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7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B4DA557-7B08-5B4D-97DB-FC7E41E181F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1634" y="1361134"/>
            <a:ext cx="3029919" cy="3493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333"/>
            </a:lvl2pPr>
            <a:lvl3pPr algn="l"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7FFF4BF-46E3-B541-AA52-FAB53E3E10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1634" y="1039761"/>
            <a:ext cx="3029919" cy="3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BE66BA0-BAB7-6644-9195-003A679DF78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61634" y="2430517"/>
            <a:ext cx="3029919" cy="3493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333"/>
            </a:lvl2pPr>
            <a:lvl3pPr algn="l"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2D8740A-EF16-4A4B-8561-0AFE570EC69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61634" y="2109144"/>
            <a:ext cx="3029919" cy="3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91806EC-97C9-D043-B9CB-6602A30F2D9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1634" y="3501365"/>
            <a:ext cx="3029919" cy="3493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333"/>
            </a:lvl2pPr>
            <a:lvl3pPr algn="l"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DBDD5B-089E-2C47-B88F-38897DB817A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061634" y="3179991"/>
            <a:ext cx="3029919" cy="3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BD2093A-8E00-AD45-A11B-BFF744448A3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61634" y="4578497"/>
            <a:ext cx="3029919" cy="3493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 sz="1333"/>
            </a:lvl2pPr>
            <a:lvl3pPr algn="l"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477112C-83CB-2B4D-913A-8D32CDC29E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61634" y="4257123"/>
            <a:ext cx="3029919" cy="3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F982F2-3BB9-344E-A765-82A959FA3FC9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387406" y="1039762"/>
            <a:ext cx="534743" cy="6707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2D4BA41-426E-2046-9B18-1D5B9B503327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387406" y="2109145"/>
            <a:ext cx="534743" cy="6707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E0D3D9B8-9128-5D45-BFB7-90B2ADBF75A1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387406" y="3178528"/>
            <a:ext cx="534743" cy="6707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3E8DB06-0058-144F-B17F-9E476E611DF7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87406" y="4257124"/>
            <a:ext cx="534743" cy="6707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Icon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407F0D-F548-F54E-898F-4F4582507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7" y="290935"/>
            <a:ext cx="969143" cy="360229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79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コンテンツイメージ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668713" y="298818"/>
            <a:ext cx="3268136" cy="266065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20826" y="298818"/>
            <a:ext cx="3272751" cy="266065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4965" y="3041283"/>
            <a:ext cx="2501965" cy="165340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11988" y="3752259"/>
            <a:ext cx="1806574" cy="942427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41283"/>
            <a:ext cx="2516104" cy="165340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911476" y="3041283"/>
            <a:ext cx="4025374" cy="165340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7011988" y="1671327"/>
            <a:ext cx="1806574" cy="200629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98818"/>
            <a:ext cx="3272751" cy="266065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dirty="0" err="1"/>
              <a:t>図を追加</a:t>
            </a:r>
            <a:endParaRPr lang="en-US" dirty="0"/>
          </a:p>
        </p:txBody>
      </p:sp>
      <p:sp>
        <p:nvSpPr>
          <p:cNvPr id="4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98818"/>
            <a:ext cx="3267861" cy="266065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7011988" y="298819"/>
            <a:ext cx="1806574" cy="130810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3752259"/>
            <a:ext cx="1806573" cy="942427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41283"/>
            <a:ext cx="4028516" cy="165340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664070"/>
            <a:ext cx="1806573" cy="201052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8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98819"/>
            <a:ext cx="1806573" cy="130810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7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コンテンツ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3676536" y="381196"/>
            <a:ext cx="3260314" cy="2660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fontAlgn="auto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endParaRPr lang="en-US" sz="1800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2911476" y="3123661"/>
            <a:ext cx="4025374" cy="165340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2908334" y="3123661"/>
            <a:ext cx="4028516" cy="165340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図を追加</a:t>
            </a:r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011988" y="1753706"/>
            <a:ext cx="1806574" cy="200629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381196"/>
            <a:ext cx="3272751" cy="266065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altLang="ja-JP" dirty="0" err="1"/>
              <a:t>図を追加</a:t>
            </a:r>
            <a:endParaRPr lang="en-US" altLang="ja-JP" dirty="0"/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746447"/>
            <a:ext cx="1806573" cy="201052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1219170" rtl="0" eaLnBrk="1" latinLnBrk="0" hangingPunct="1">
              <a:lnSpc>
                <a:spcPct val="100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dirty="0" err="1"/>
              <a:t>図を追加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76536" y="381198"/>
            <a:ext cx="3260314" cy="266065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239178" indent="0" algn="l">
              <a:lnSpc>
                <a:spcPct val="100000"/>
              </a:lnSpc>
              <a:tabLst>
                <a:tab pos="116414" algn="l"/>
              </a:tabLst>
              <a:defRPr sz="2200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78355" indent="-239178" algn="l">
              <a:lnSpc>
                <a:spcPct val="100000"/>
              </a:lnSpc>
              <a:defRPr sz="1600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002300" y="381198"/>
            <a:ext cx="1816262" cy="12757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160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  <a:endParaRPr lang="en-US" altLang="ja-JP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011988" y="3839020"/>
            <a:ext cx="1806574" cy="95188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16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20824" y="3121871"/>
            <a:ext cx="2522984" cy="166903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908334" y="3802098"/>
            <a:ext cx="4028516" cy="98294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16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002302" y="2777051"/>
            <a:ext cx="1816261" cy="98294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16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20826" y="2065025"/>
            <a:ext cx="3272751" cy="98294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100000"/>
              </a:lnSpc>
              <a:defRPr sz="16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/>
              <a:t>テキストを入力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93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ラストスライド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084C2A5-44BD-AE4D-B173-5AF4CD44E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4" name="タイトル 4">
            <a:extLst>
              <a:ext uri="{FF2B5EF4-FFF2-40B4-BE49-F238E27FC236}">
                <a16:creationId xmlns:a16="http://schemas.microsoft.com/office/drawing/2014/main" id="{A19386FD-0AB9-E642-BC39-708276499ADF}"/>
              </a:ext>
            </a:extLst>
          </p:cNvPr>
          <p:cNvSpPr txBox="1">
            <a:spLocks/>
          </p:cNvSpPr>
          <p:nvPr userDrawn="1"/>
        </p:nvSpPr>
        <p:spPr>
          <a:xfrm>
            <a:off x="254000" y="1757362"/>
            <a:ext cx="8636000" cy="14351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400" b="1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kumimoji="1" lang="en-US" altLang="ja-JP" sz="5000" i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Your Value Partner</a:t>
            </a:r>
            <a:endParaRPr kumimoji="1" lang="ja-JP" altLang="en-US" sz="5000" i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ラストスライド（青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CA385FFD-C020-3146-B975-7B42752B9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4" name="タイトル 4">
            <a:extLst>
              <a:ext uri="{FF2B5EF4-FFF2-40B4-BE49-F238E27FC236}">
                <a16:creationId xmlns:a16="http://schemas.microsoft.com/office/drawing/2014/main" id="{4FBF1CFF-E3AC-6A4A-BEC5-FE11E44F4E9C}"/>
              </a:ext>
            </a:extLst>
          </p:cNvPr>
          <p:cNvSpPr txBox="1">
            <a:spLocks/>
          </p:cNvSpPr>
          <p:nvPr userDrawn="1"/>
        </p:nvSpPr>
        <p:spPr>
          <a:xfrm>
            <a:off x="254000" y="1757362"/>
            <a:ext cx="8636000" cy="143515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400" b="1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kumimoji="1" lang="en-US" altLang="ja-JP" sz="5000" i="1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Your Value Partner</a:t>
            </a:r>
            <a:endParaRPr kumimoji="1" lang="ja-JP" altLang="en-US" sz="5000" i="1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7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目次（青）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7976" y="120752"/>
            <a:ext cx="7273672" cy="625335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rgbClr val="FFFFFF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0038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 err="1"/>
              <a:t>クリックしてテキストを入力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0907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10907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18250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518250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/>
              <a:buNone/>
              <a:tabLst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133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16767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16767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11757" y="1031879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711757" y="1539879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00038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00038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910907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910907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8250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518250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116767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116767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0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711757" y="2921004"/>
            <a:ext cx="1516072" cy="36512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711757" y="3429005"/>
            <a:ext cx="1516072" cy="11747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 typeface="Arial"/>
              <a:buNone/>
              <a:defRPr sz="1400" b="1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233" indent="0">
              <a:buNone/>
              <a:defRPr sz="1467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867">
                <a:latin typeface="Source Sans Pro"/>
                <a:cs typeface="Source Sans Pro"/>
              </a:defRPr>
            </a:lvl3pPr>
            <a:lvl4pPr>
              <a:defRPr sz="1867">
                <a:latin typeface="Source Sans Pro"/>
                <a:cs typeface="Source Sans Pro"/>
              </a:defRPr>
            </a:lvl4pPr>
            <a:lvl5pPr>
              <a:defRPr sz="1867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altLang="ja-JP" dirty="0" err="1"/>
              <a:t>クリックしてテキストを入力</a:t>
            </a:r>
            <a:endParaRPr lang="en-US" altLang="ja-JP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77FA907-E31B-EC4C-8DD4-83DE918A9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60BD387-2425-4463-B7FA-C19061BAE4CE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4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セクション見出し（白）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7518" y="2320290"/>
            <a:ext cx="8640741" cy="60801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セクション見出し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9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セクション見出し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7518" y="2320290"/>
            <a:ext cx="8640741" cy="60801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セクション見出し</a:t>
            </a:r>
            <a:endParaRPr lang="en-ZA" dirty="0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97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テキスト中心(白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7519" y="127001"/>
            <a:ext cx="7293842" cy="595313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7521" y="1146769"/>
            <a:ext cx="8532155" cy="3581335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algn="l">
              <a:defRPr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algn="l"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algn="l">
              <a:defRPr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algn="l">
              <a:defRPr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クリックして素材を追加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5FBA-3ECF-4B49-875C-A704CEE08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5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テキスト中心(青)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7519" y="127001"/>
            <a:ext cx="7293842" cy="595313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</a:t>
            </a:r>
            <a:r>
              <a:rPr lang="en-ZA" dirty="0" err="1"/>
              <a:t>タイトルを入力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7521" y="1146769"/>
            <a:ext cx="8532155" cy="3581335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algn="l">
              <a:defRPr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algn="l"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algn="l">
              <a:defRPr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algn="l">
              <a:defRPr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クリックして素材を追加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ZA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F2718-5C4C-484E-82F9-1AEFB313A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09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タイトル＆２コラム（白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7521" y="1056617"/>
            <a:ext cx="3842680" cy="313956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クリックして素材を追加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92614" y="1056967"/>
            <a:ext cx="4319587" cy="313965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>
              <a:defRPr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>
              <a:defRPr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>
              <a:defRPr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クリックしてテキストを追加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7520" y="127001"/>
            <a:ext cx="7253850" cy="595312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accent2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スライドタイトルを入力</a:t>
            </a: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22796-17B0-9843-B743-C9E71C3DB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32" y="290935"/>
            <a:ext cx="969143" cy="36022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07169-5CA7-45B9-8A32-29BA86D905F3}"/>
              </a:ext>
            </a:extLst>
          </p:cNvPr>
          <p:cNvSpPr txBox="1">
            <a:spLocks/>
          </p:cNvSpPr>
          <p:nvPr userDrawn="1"/>
        </p:nvSpPr>
        <p:spPr>
          <a:xfrm>
            <a:off x="7086600" y="4938117"/>
            <a:ext cx="20574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AF112-79CC-B34F-94BA-BFC7F71A8B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anose="020B0502040204020203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297521" y="4938117"/>
            <a:ext cx="2234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Copyright NTT CORPORATION</a:t>
            </a:r>
            <a:endParaRPr kumimoji="1" lang="ja-JP" altLang="en-US" sz="8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7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69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86" r:id="rId2"/>
    <p:sldLayoutId id="2147484044" r:id="rId3"/>
    <p:sldLayoutId id="2147484067" r:id="rId4"/>
    <p:sldLayoutId id="2147484116" r:id="rId5"/>
    <p:sldLayoutId id="2147484117" r:id="rId6"/>
    <p:sldLayoutId id="2147484118" r:id="rId7"/>
    <p:sldLayoutId id="2147484119" r:id="rId8"/>
    <p:sldLayoutId id="2147483989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  <p:sldLayoutId id="2147484130" r:id="rId18"/>
    <p:sldLayoutId id="2147484131" r:id="rId19"/>
    <p:sldLayoutId id="2147484066" r:id="rId20"/>
    <p:sldLayoutId id="2147484087" r:id="rId21"/>
    <p:sldLayoutId id="2147484051" r:id="rId22"/>
    <p:sldLayoutId id="2147484106" r:id="rId23"/>
    <p:sldLayoutId id="2147484097" r:id="rId24"/>
    <p:sldLayoutId id="2147484098" r:id="rId25"/>
    <p:sldLayoutId id="2147484027" r:id="rId26"/>
    <p:sldLayoutId id="2147484037" r:id="rId27"/>
    <p:sldLayoutId id="2147484099" r:id="rId28"/>
    <p:sldLayoutId id="2147484100" r:id="rId29"/>
    <p:sldLayoutId id="2147484101" r:id="rId30"/>
    <p:sldLayoutId id="2147484110" r:id="rId31"/>
    <p:sldLayoutId id="2147484104" r:id="rId32"/>
    <p:sldLayoutId id="2147484032" r:id="rId33"/>
    <p:sldLayoutId id="2147484085" r:id="rId34"/>
    <p:sldLayoutId id="2147484114" r:id="rId35"/>
    <p:sldLayoutId id="2147484115" r:id="rId36"/>
  </p:sldLayoutIdLst>
  <p:hf hdr="0" ftr="0" dt="0"/>
  <p:txStyles>
    <p:titleStyle>
      <a:lvl1pPr algn="l" defTabSz="1219170" rtl="0" eaLnBrk="1" latinLnBrk="0" hangingPunct="1">
        <a:lnSpc>
          <a:spcPct val="120000"/>
        </a:lnSpc>
        <a:spcBef>
          <a:spcPts val="267"/>
        </a:spcBef>
        <a:spcAft>
          <a:spcPts val="267"/>
        </a:spcAft>
        <a:buNone/>
        <a:defRPr kumimoji="1" sz="2667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4000"/>
        </a:lnSpc>
        <a:spcBef>
          <a:spcPts val="800"/>
        </a:spcBef>
        <a:spcAft>
          <a:spcPts val="133"/>
        </a:spcAft>
        <a:buFont typeface="Arial" pitchFamily="34" charset="0"/>
        <a:buNone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7708" indent="-237061" algn="l" defTabSz="1219170" rtl="0" eaLnBrk="1" latinLnBrk="0" hangingPunct="1">
        <a:lnSpc>
          <a:spcPct val="114000"/>
        </a:lnSpc>
        <a:spcBef>
          <a:spcPts val="267"/>
        </a:spcBef>
        <a:spcAft>
          <a:spcPts val="533"/>
        </a:spcAft>
        <a:buFont typeface="Arial" pitchFamily="34" charset="0"/>
        <a:buChar char="•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13300" indent="-251878" algn="l" defTabSz="1219170" rtl="0" eaLnBrk="1" latinLnBrk="0" hangingPunct="1">
        <a:lnSpc>
          <a:spcPct val="114000"/>
        </a:lnSpc>
        <a:spcBef>
          <a:spcPts val="133"/>
        </a:spcBef>
        <a:spcAft>
          <a:spcPts val="267"/>
        </a:spcAft>
        <a:buFont typeface="Arial" pitchFamily="34" charset="0"/>
        <a:buChar char="›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47764" indent="-304792" algn="l" defTabSz="1219170" rtl="0" eaLnBrk="1" latinLnBrk="0" hangingPunct="1">
        <a:lnSpc>
          <a:spcPct val="114000"/>
        </a:lnSpc>
        <a:spcBef>
          <a:spcPts val="133"/>
        </a:spcBef>
        <a:spcAft>
          <a:spcPts val="533"/>
        </a:spcAft>
        <a:buFont typeface="Arial" pitchFamily="34" charset="0"/>
        <a:buChar char="»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924003" indent="-230712" algn="l" defTabSz="1219170" rtl="0" eaLnBrk="1" latinLnBrk="0" hangingPunct="1">
        <a:lnSpc>
          <a:spcPct val="114000"/>
        </a:lnSpc>
        <a:spcBef>
          <a:spcPts val="133"/>
        </a:spcBef>
        <a:spcAft>
          <a:spcPts val="800"/>
        </a:spcAft>
        <a:buFont typeface="Arial" pitchFamily="34" charset="0"/>
        <a:buChar char="-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5184-6950-C5F5-10AA-2B759C62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25" y="1434314"/>
            <a:ext cx="8717280" cy="1749899"/>
          </a:xfrm>
        </p:spPr>
        <p:txBody>
          <a:bodyPr/>
          <a:lstStyle/>
          <a:p>
            <a:r>
              <a:rPr lang="en-US" sz="2400" dirty="0"/>
              <a:t>Predicting open source contributor turnover from </a:t>
            </a:r>
            <a:br>
              <a:rPr lang="en-US" sz="2400" dirty="0"/>
            </a:br>
            <a:r>
              <a:rPr lang="en-US" sz="2400" dirty="0"/>
              <a:t>value-related discussions: An analysis of GitHub issues</a:t>
            </a:r>
            <a:endParaRPr lang="en-JP" sz="2400" b="0" dirty="0"/>
          </a:p>
        </p:txBody>
      </p:sp>
      <p:pic>
        <p:nvPicPr>
          <p:cNvPr id="4" name="図 5">
            <a:extLst>
              <a:ext uri="{FF2B5EF4-FFF2-40B4-BE49-F238E27FC236}">
                <a16:creationId xmlns:a16="http://schemas.microsoft.com/office/drawing/2014/main" id="{08020C0B-68B2-7D91-DBC8-2684D442A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58" y="2915483"/>
            <a:ext cx="585651" cy="623610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07EE57E-5C54-3CFB-A974-80236E658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850" y="2918049"/>
            <a:ext cx="585651" cy="621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905D31-1EC4-FDC6-A79D-6EEF70154E67}"/>
              </a:ext>
            </a:extLst>
          </p:cNvPr>
          <p:cNvSpPr txBox="1"/>
          <p:nvPr/>
        </p:nvSpPr>
        <p:spPr>
          <a:xfrm>
            <a:off x="6435520" y="964225"/>
            <a:ext cx="3081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jack@jackjamieson.net</a:t>
            </a:r>
            <a:endParaRPr lang="en-US" sz="1600" dirty="0"/>
          </a:p>
        </p:txBody>
      </p:sp>
      <p:pic>
        <p:nvPicPr>
          <p:cNvPr id="14" name="Picture 8" descr="Email Basic Rounded Lineal icon">
            <a:extLst>
              <a:ext uri="{FF2B5EF4-FFF2-40B4-BE49-F238E27FC236}">
                <a16:creationId xmlns:a16="http://schemas.microsoft.com/office/drawing/2014/main" id="{F37FD4B3-A79C-390C-EBA3-E25B5312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27" y="999942"/>
            <a:ext cx="287427" cy="2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99F07D-49FA-250B-31FF-3E6F59034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869" y="2934462"/>
            <a:ext cx="585651" cy="585651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3D556422-786B-4294-B37E-68C0F7971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16567"/>
              </p:ext>
            </p:extLst>
          </p:nvPr>
        </p:nvGraphicFramePr>
        <p:xfrm>
          <a:off x="302025" y="3674023"/>
          <a:ext cx="802386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val="4023518516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460138056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260507145"/>
                    </a:ext>
                  </a:extLst>
                </a:gridCol>
              </a:tblGrid>
              <a:tr h="785779">
                <a:tc>
                  <a:txBody>
                    <a:bodyPr/>
                    <a:lstStyle/>
                    <a:p>
                      <a:pPr algn="l"/>
                      <a:r>
                        <a:rPr lang="en-JP" sz="1600" b="1" dirty="0"/>
                        <a:t>Jack Jamieson</a:t>
                      </a:r>
                      <a:br>
                        <a:rPr lang="en-JP" sz="1600" b="1" dirty="0"/>
                      </a:br>
                      <a:r>
                        <a:rPr lang="en-JP" sz="1600" b="0" dirty="0"/>
                        <a:t>NTT </a:t>
                      </a:r>
                    </a:p>
                    <a:p>
                      <a:pPr algn="l"/>
                      <a:r>
                        <a:rPr lang="en-JP" sz="1600" b="0" dirty="0"/>
                        <a:t>Kyoto, Japan</a:t>
                      </a:r>
                      <a:endParaRPr lang="en-JP" sz="16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600" b="1" dirty="0"/>
                        <a:t>Naomi Yamashita</a:t>
                      </a:r>
                    </a:p>
                    <a:p>
                      <a:pPr algn="l"/>
                      <a:r>
                        <a:rPr lang="en-JP" sz="1600" b="0" dirty="0"/>
                        <a:t>NTT </a:t>
                      </a:r>
                    </a:p>
                    <a:p>
                      <a:pPr algn="l"/>
                      <a:r>
                        <a:rPr lang="en-JP" sz="1600" b="0" dirty="0"/>
                        <a:t>Kyoto, Japan</a:t>
                      </a:r>
                      <a:endParaRPr lang="en-JP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1600" b="1" dirty="0"/>
                        <a:t>Eureka Foong</a:t>
                      </a:r>
                      <a:br>
                        <a:rPr lang="en-JP" sz="1600" b="1" dirty="0"/>
                      </a:br>
                      <a:r>
                        <a:rPr lang="en-US" sz="1600" b="0" dirty="0"/>
                        <a:t>Tokyo College, </a:t>
                      </a:r>
                      <a:br>
                        <a:rPr lang="en-US" sz="1600" b="0" dirty="0"/>
                      </a:br>
                      <a:r>
                        <a:rPr lang="en-US" sz="1600" b="0" dirty="0"/>
                        <a:t>University of Tokyo, 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31414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FF9DFB-7D22-67EE-B1E2-08D1A69517AB}"/>
              </a:ext>
            </a:extLst>
          </p:cNvPr>
          <p:cNvSpPr txBox="1"/>
          <p:nvPr/>
        </p:nvSpPr>
        <p:spPr>
          <a:xfrm>
            <a:off x="6039885" y="244633"/>
            <a:ext cx="145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/>
              <a:t>Full paper:</a:t>
            </a:r>
          </a:p>
        </p:txBody>
      </p:sp>
      <p:pic>
        <p:nvPicPr>
          <p:cNvPr id="19" name="Picture 18" descr="A qr code with a speech bubble&#10;&#10;Description automatically generated">
            <a:extLst>
              <a:ext uri="{FF2B5EF4-FFF2-40B4-BE49-F238E27FC236}">
                <a16:creationId xmlns:a16="http://schemas.microsoft.com/office/drawing/2014/main" id="{CB1E0AF3-701B-9F5E-4EA5-39B0A0209D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473"/>
          <a:stretch/>
        </p:blipFill>
        <p:spPr>
          <a:xfrm>
            <a:off x="4313955" y="0"/>
            <a:ext cx="1690250" cy="15401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6E947E-4C58-3EAB-E1DD-A2F4ADA3E952}"/>
              </a:ext>
            </a:extLst>
          </p:cNvPr>
          <p:cNvSpPr txBox="1"/>
          <p:nvPr/>
        </p:nvSpPr>
        <p:spPr>
          <a:xfrm>
            <a:off x="6039885" y="58320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/>
              <a:t>jackjamieson.net/icse2024/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C21BC9-E942-F222-2DD6-BE0E9DA2CCC2}"/>
              </a:ext>
            </a:extLst>
          </p:cNvPr>
          <p:cNvSpPr txBox="1"/>
          <p:nvPr/>
        </p:nvSpPr>
        <p:spPr>
          <a:xfrm>
            <a:off x="3726873" y="-55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73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8427-6B0F-6EB5-45D0-2EB8AA5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sz="2400" dirty="0"/>
              <a:t>After an increase in“respectfulness” discussions…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5961AF-BF2C-DDB2-CEB5-F7C53111EE94}"/>
              </a:ext>
            </a:extLst>
          </p:cNvPr>
          <p:cNvGrpSpPr/>
          <p:nvPr/>
        </p:nvGrpSpPr>
        <p:grpSpPr>
          <a:xfrm>
            <a:off x="0" y="1429176"/>
            <a:ext cx="5722851" cy="3786974"/>
            <a:chOff x="-95391" y="722314"/>
            <a:chExt cx="6553348" cy="433653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48EA77-51AA-70A6-00EB-7FB97F4B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391" y="821008"/>
              <a:ext cx="3011526" cy="2007684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7E3EAD8-34A4-DFB7-F4C6-18AA41A9FF39}"/>
                </a:ext>
              </a:extLst>
            </p:cNvPr>
            <p:cNvGrpSpPr/>
            <p:nvPr/>
          </p:nvGrpSpPr>
          <p:grpSpPr>
            <a:xfrm>
              <a:off x="-55052" y="722314"/>
              <a:ext cx="6513009" cy="4336538"/>
              <a:chOff x="-55052" y="722314"/>
              <a:chExt cx="6513009" cy="433653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DA5266A-B700-CBFB-DC2B-AC30476CD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431" y="722314"/>
                <a:ext cx="3011526" cy="200768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0E4DA3E-0811-80EA-B2F6-A8A55FB83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052" y="2960373"/>
                <a:ext cx="3011526" cy="2007684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1ADE465-7106-C7AB-7C42-067138F97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2704" y="3051168"/>
                <a:ext cx="3011526" cy="2007684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12CF4C-C44F-BADF-D109-2C2726F20CB4}"/>
              </a:ext>
            </a:extLst>
          </p:cNvPr>
          <p:cNvSpPr txBox="1"/>
          <p:nvPr/>
        </p:nvSpPr>
        <p:spPr>
          <a:xfrm>
            <a:off x="1495559" y="964042"/>
            <a:ext cx="319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CA" b="1" dirty="0">
                <a:solidFill>
                  <a:srgbClr val="0072B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itchFamily="2" charset="2"/>
              </a:rPr>
              <a:t> </a:t>
            </a:r>
            <a:r>
              <a:rPr kumimoji="1" lang="en-CA" b="1" dirty="0">
                <a:solidFill>
                  <a:srgbClr val="0072B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More people quit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FBC127-60B4-87AD-5F67-A8CF67ACFA92}"/>
              </a:ext>
            </a:extLst>
          </p:cNvPr>
          <p:cNvGrpSpPr/>
          <p:nvPr/>
        </p:nvGrpSpPr>
        <p:grpSpPr>
          <a:xfrm>
            <a:off x="6112827" y="1002421"/>
            <a:ext cx="3176970" cy="2807568"/>
            <a:chOff x="6401609" y="2208931"/>
            <a:chExt cx="3176970" cy="28075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1207A0-A6B0-377A-52B9-9C64B0A31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609" y="3008815"/>
              <a:ext cx="3011526" cy="20076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28829-2E30-3D8D-6FFE-54B809A23A5E}"/>
                </a:ext>
              </a:extLst>
            </p:cNvPr>
            <p:cNvSpPr txBox="1"/>
            <p:nvPr/>
          </p:nvSpPr>
          <p:spPr>
            <a:xfrm>
              <a:off x="6567053" y="2208931"/>
              <a:ext cx="3011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b="1" dirty="0">
                  <a:solidFill>
                    <a:srgbClr val="0072B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sym typeface="Wingdings" pitchFamily="2" charset="2"/>
                </a:rPr>
                <a:t> Fewer </a:t>
              </a:r>
              <a:r>
                <a:rPr kumimoji="1" lang="en-CA" b="1" dirty="0">
                  <a:solidFill>
                    <a:srgbClr val="0072B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people join</a:t>
              </a:r>
            </a:p>
            <a:p>
              <a:endParaRPr kumimoji="1" lang="en-JP" sz="1400" b="1" dirty="0">
                <a:solidFill>
                  <a:srgbClr val="0072BD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1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8427-6B0F-6EB5-45D0-2EB8AA5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“Freedom” issues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0E3A70-EEB9-B937-A961-EA84065A214A}"/>
              </a:ext>
            </a:extLst>
          </p:cNvPr>
          <p:cNvSpPr/>
          <p:nvPr/>
        </p:nvSpPr>
        <p:spPr>
          <a:xfrm>
            <a:off x="297520" y="716972"/>
            <a:ext cx="4606990" cy="595314"/>
          </a:xfrm>
          <a:prstGeom prst="roundRect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Top terms: </a:t>
            </a:r>
            <a:r>
              <a:rPr kumimoji="1" lang="en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freedom; user choice; sovereign</a:t>
            </a:r>
            <a:r>
              <a:rPr kumimoji="1" lang="en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CA6A0C-96AB-8F9B-C0EC-68955951897B}"/>
              </a:ext>
            </a:extLst>
          </p:cNvPr>
          <p:cNvSpPr/>
          <p:nvPr/>
        </p:nvSpPr>
        <p:spPr>
          <a:xfrm>
            <a:off x="5101936" y="716973"/>
            <a:ext cx="3522519" cy="595314"/>
          </a:xfrm>
          <a:prstGeom prst="roundRect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100% Product-focused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4CA82C-6BE6-D4A7-2D44-B755BA9D75C7}"/>
              </a:ext>
            </a:extLst>
          </p:cNvPr>
          <p:cNvSpPr/>
          <p:nvPr/>
        </p:nvSpPr>
        <p:spPr>
          <a:xfrm>
            <a:off x="297519" y="1473200"/>
            <a:ext cx="8326936" cy="10206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sz="1600" b="1" dirty="0">
                <a:solidFill>
                  <a:srgbClr val="0072B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About the role of “freedom” in the software</a:t>
            </a:r>
            <a:endParaRPr kumimoji="1" 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“[This feature allows] the developer to have more </a:t>
            </a:r>
            <a:r>
              <a:rPr kumimoji="1"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freedom</a:t>
            </a:r>
            <a:r>
              <a:rPr kumimoji="1" 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structure the implementation of the user module instance.”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DD8BB-BD8B-D707-ADFE-77552A73BC2A}"/>
              </a:ext>
            </a:extLst>
          </p:cNvPr>
          <p:cNvGrpSpPr/>
          <p:nvPr/>
        </p:nvGrpSpPr>
        <p:grpSpPr>
          <a:xfrm>
            <a:off x="297519" y="2662386"/>
            <a:ext cx="8548962" cy="2449941"/>
            <a:chOff x="297519" y="2662386"/>
            <a:chExt cx="8548962" cy="2449941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AB9FFE52-05C7-9FA9-CA5C-BDF1F44B15A0}"/>
                </a:ext>
              </a:extLst>
            </p:cNvPr>
            <p:cNvSpPr txBox="1">
              <a:spLocks/>
            </p:cNvSpPr>
            <p:nvPr/>
          </p:nvSpPr>
          <p:spPr>
            <a:xfrm>
              <a:off x="297519" y="2662386"/>
              <a:ext cx="7293842" cy="595313"/>
            </a:xfrm>
            <a:prstGeom prst="rect">
              <a:avLst/>
            </a:prstGeom>
          </p:spPr>
          <p:txBody>
            <a:bodyPr anchor="ctr"/>
            <a:lstStyle>
              <a:lvl1pPr algn="l" defTabSz="1219170" rtl="0" eaLnBrk="1" latinLnBrk="0" hangingPunct="1">
                <a:lnSpc>
                  <a:spcPct val="120000"/>
                </a:lnSpc>
                <a:spcBef>
                  <a:spcPts val="267"/>
                </a:spcBef>
                <a:spcAft>
                  <a:spcPts val="267"/>
                </a:spcAft>
                <a:buNone/>
                <a:defRPr kumimoji="1" sz="3000" b="1" kern="1200" baseline="0">
                  <a:solidFill>
                    <a:schemeClr val="accent2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</a:lstStyle>
            <a:p>
              <a:pPr fontAlgn="auto"/>
              <a:r>
                <a:rPr lang="en-JP" dirty="0"/>
                <a:t>“[Opposing] Social power” issues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EC72C0C-DCD2-BFE5-3CB5-159AEFC2B43C}"/>
                </a:ext>
              </a:extLst>
            </p:cNvPr>
            <p:cNvSpPr/>
            <p:nvPr/>
          </p:nvSpPr>
          <p:spPr>
            <a:xfrm>
              <a:off x="297519" y="3418613"/>
              <a:ext cx="5562953" cy="595314"/>
            </a:xfrm>
            <a:prstGeom prst="roundRect">
              <a:avLst/>
            </a:prstGeom>
            <a:solidFill>
              <a:schemeClr val="bg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Top terms: </a:t>
              </a:r>
              <a:r>
                <a:rPr kumimoji="1" lang="en-JP" sz="16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central authority; gatekeeper; monopoly</a:t>
              </a:r>
              <a:endParaRPr kumimoji="1" lang="en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3D93520-B120-62B9-1721-B2CB8DEE1E9D}"/>
                </a:ext>
              </a:extLst>
            </p:cNvPr>
            <p:cNvSpPr/>
            <p:nvPr/>
          </p:nvSpPr>
          <p:spPr>
            <a:xfrm>
              <a:off x="6005945" y="3418614"/>
              <a:ext cx="2840536" cy="595314"/>
            </a:xfrm>
            <a:prstGeom prst="roundRect">
              <a:avLst/>
            </a:prstGeom>
            <a:solidFill>
              <a:schemeClr val="bg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~99% Product-focused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AD6352D-3823-D742-1551-2E8C7A3FCD70}"/>
                </a:ext>
              </a:extLst>
            </p:cNvPr>
            <p:cNvSpPr/>
            <p:nvPr/>
          </p:nvSpPr>
          <p:spPr>
            <a:xfrm>
              <a:off x="297519" y="4174840"/>
              <a:ext cx="8326936" cy="93748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US" sz="1600" b="1" dirty="0">
                  <a:solidFill>
                    <a:srgbClr val="0072B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About opposing concentrations of “social power” in the software</a:t>
              </a:r>
              <a:endParaRPr kumimoji="1" 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US" sz="16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“what DIDs do is allow one to find cryptographic material proven to be associated with a given identifier, </a:t>
              </a:r>
              <a:r>
                <a:rPr kumimoji="1" 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without a </a:t>
              </a:r>
              <a:r>
                <a:rPr kumimoji="1" lang="en-US" sz="1600" b="1" dirty="0">
                  <a:solidFill>
                    <a:schemeClr val="tx1"/>
                  </a:solidFill>
                  <a:highlight>
                    <a:srgbClr val="FFFF00"/>
                  </a:highlight>
                  <a:latin typeface="メイリオ" panose="020B0604030504040204" pitchFamily="50" charset="-128"/>
                  <a:ea typeface="メイリオ" panose="020B0604030504040204" pitchFamily="50" charset="-128"/>
                </a:rPr>
                <a:t>central authority</a:t>
              </a:r>
              <a:r>
                <a:rPr kumimoji="1" 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involved.”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8427-6B0F-6EB5-45D0-2EB8AA5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“Freedom” and “social power”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56C2B-9A8E-531D-14E6-572BFF977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10" y="758644"/>
            <a:ext cx="3071126" cy="20474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6D77-C7BF-4F08-64AC-C379B234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1" y="3052521"/>
            <a:ext cx="3136469" cy="2090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42272-DD02-B5E1-C0D5-D510D1F76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10" y="2883955"/>
            <a:ext cx="3136469" cy="2090979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9E343AF-775E-B459-2C95-2FFAD1225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6" y="722314"/>
            <a:ext cx="3071126" cy="20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8427-6B0F-6EB5-45D0-2EB8AA5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Summary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4EFFA-C154-CECC-42BB-5FE9D5D62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u="sng" dirty="0"/>
              <a:t>“Respectfulness” discussions</a:t>
            </a:r>
          </a:p>
          <a:p>
            <a:r>
              <a:rPr lang="en-US" sz="1600" dirty="0"/>
              <a:t>(Generally) interpersonal conflict about </a:t>
            </a:r>
            <a:r>
              <a:rPr lang="en-US" sz="1600" b="1" dirty="0"/>
              <a:t>disrespectful</a:t>
            </a:r>
            <a:r>
              <a:rPr lang="en-US" sz="1600" dirty="0"/>
              <a:t> collaborator </a:t>
            </a:r>
            <a:r>
              <a:rPr lang="en-US" sz="1600" dirty="0" err="1"/>
              <a:t>behaviour</a:t>
            </a:r>
            <a:r>
              <a:rPr lang="en-US" sz="1600" dirty="0"/>
              <a:t>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solidFill>
                  <a:srgbClr val="0072BD"/>
                </a:solidFill>
              </a:rPr>
              <a:t>Predicts...</a:t>
            </a:r>
            <a:r>
              <a:rPr lang="en-US" sz="1600" dirty="0"/>
              <a:t> </a:t>
            </a:r>
            <a:r>
              <a:rPr lang="en-US" sz="1600" b="1" dirty="0"/>
              <a:t>more people leaving</a:t>
            </a:r>
            <a:r>
              <a:rPr lang="en-US" sz="1600" dirty="0"/>
              <a:t> and </a:t>
            </a:r>
            <a:r>
              <a:rPr lang="en-US" sz="1600" b="1" dirty="0"/>
              <a:t>fewer people joining.</a:t>
            </a:r>
          </a:p>
          <a:p>
            <a:endParaRPr lang="en-US" sz="1600" b="1" dirty="0"/>
          </a:p>
          <a:p>
            <a:r>
              <a:rPr lang="en-US" sz="1600" b="1" u="sng" dirty="0"/>
              <a:t>“Freedom” and “Social power” discussions</a:t>
            </a:r>
          </a:p>
          <a:p>
            <a:r>
              <a:rPr lang="en-US" sz="1600" dirty="0"/>
              <a:t>(Generally) about designing the software to reflect shared values. </a:t>
            </a:r>
          </a:p>
          <a:p>
            <a:r>
              <a:rPr lang="en-US" sz="1600" dirty="0">
                <a:solidFill>
                  <a:srgbClr val="0072BD"/>
                </a:solidFill>
              </a:rPr>
              <a:t>Predicts...</a:t>
            </a:r>
            <a:r>
              <a:rPr lang="en-US" sz="1600" dirty="0"/>
              <a:t> </a:t>
            </a:r>
            <a:r>
              <a:rPr lang="en-US" sz="1600" b="1" dirty="0"/>
              <a:t>fewer people leaving.</a:t>
            </a:r>
          </a:p>
        </p:txBody>
      </p:sp>
    </p:spTree>
    <p:extLst>
      <p:ext uri="{BB962C8B-B14F-4D97-AF65-F5344CB8AC3E}">
        <p14:creationId xmlns:p14="http://schemas.microsoft.com/office/powerpoint/2010/main" val="207282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E744-92F2-CBB3-4EA8-B1CFA3BE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C331-8697-4798-ED98-EDD23889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21" y="1146770"/>
            <a:ext cx="5027514" cy="1883302"/>
          </a:xfrm>
        </p:spPr>
        <p:txBody>
          <a:bodyPr/>
          <a:lstStyle/>
          <a:p>
            <a:r>
              <a:rPr lang="en-JP" dirty="0"/>
              <a:t>Monitoring conflicts about values could help gauge project health</a:t>
            </a:r>
          </a:p>
          <a:p>
            <a:r>
              <a:rPr lang="en-JP" dirty="0"/>
              <a:t>(especially “respectfulness”)</a:t>
            </a:r>
          </a:p>
          <a:p>
            <a:endParaRPr lang="en-JP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A393DB-7205-577E-B684-FD07E010D7F5}"/>
              </a:ext>
            </a:extLst>
          </p:cNvPr>
          <p:cNvSpPr/>
          <p:nvPr/>
        </p:nvSpPr>
        <p:spPr>
          <a:xfrm>
            <a:off x="5704729" y="914401"/>
            <a:ext cx="2814409" cy="315403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Open source project dashboards could monitor value-related discussions.</a:t>
            </a:r>
            <a:b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e.g., CHAOSS [1], Climate Coach [2]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1AA43-96CE-6C0C-871F-F3C5ED46B931}"/>
              </a:ext>
            </a:extLst>
          </p:cNvPr>
          <p:cNvSpPr txBox="1"/>
          <p:nvPr/>
        </p:nvSpPr>
        <p:spPr>
          <a:xfrm>
            <a:off x="297519" y="4140146"/>
            <a:ext cx="8318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[1] </a:t>
            </a:r>
            <a:r>
              <a:rPr kumimoji="1" 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Sean P. </a:t>
            </a:r>
            <a:r>
              <a:rPr kumimoji="1" lang="en-US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Goggins</a:t>
            </a:r>
            <a:r>
              <a:rPr kumimoji="1" 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Matt </a:t>
            </a:r>
            <a:r>
              <a:rPr kumimoji="1" lang="en-US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Germonprez</a:t>
            </a:r>
            <a:r>
              <a:rPr kumimoji="1" 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and Kevin </a:t>
            </a:r>
            <a:r>
              <a:rPr kumimoji="1" lang="en-US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Lumbard</a:t>
            </a:r>
            <a:r>
              <a:rPr kumimoji="1" 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2021. Making Open Source Project Health Transparent. Computer 54, 8 (2021), 104–111.</a:t>
            </a:r>
          </a:p>
          <a:p>
            <a:r>
              <a:rPr kumimoji="1" 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[2] </a:t>
            </a:r>
            <a:r>
              <a:rPr kumimoji="1" lang="en-US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Huilian</a:t>
            </a:r>
            <a:r>
              <a:rPr kumimoji="1" 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Sophie </a:t>
            </a:r>
            <a:r>
              <a:rPr kumimoji="1" lang="en-US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Qiu</a:t>
            </a:r>
            <a:r>
              <a:rPr kumimoji="1" 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et al. 2023. Climate Coach: A Dashboard for Open-Source Maintainers to Overview Community Dynamics. CHI ’23</a:t>
            </a:r>
          </a:p>
        </p:txBody>
      </p:sp>
    </p:spTree>
    <p:extLst>
      <p:ext uri="{BB962C8B-B14F-4D97-AF65-F5344CB8AC3E}">
        <p14:creationId xmlns:p14="http://schemas.microsoft.com/office/powerpoint/2010/main" val="121416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E744-92F2-CBB3-4EA8-B1CFA3BE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C331-8697-4798-ED98-EDD23889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19" y="1299169"/>
            <a:ext cx="4479431" cy="2681160"/>
          </a:xfrm>
        </p:spPr>
        <p:txBody>
          <a:bodyPr/>
          <a:lstStyle/>
          <a:p>
            <a:r>
              <a:rPr lang="en-US" b="1" dirty="0">
                <a:solidFill>
                  <a:srgbClr val="0072BD"/>
                </a:solidFill>
                <a:effectLst/>
                <a:latin typeface="Helvetica" pitchFamily="2" charset="0"/>
              </a:rPr>
              <a:t>Freedom</a:t>
            </a:r>
            <a:r>
              <a:rPr lang="en-US" dirty="0">
                <a:effectLst/>
                <a:latin typeface="Helvetica" pitchFamily="2" charset="0"/>
              </a:rPr>
              <a:t> and </a:t>
            </a:r>
            <a:r>
              <a:rPr lang="en-US" b="1" dirty="0">
                <a:solidFill>
                  <a:srgbClr val="0072BD"/>
                </a:solidFill>
                <a:effectLst/>
                <a:latin typeface="Helvetica" pitchFamily="2" charset="0"/>
              </a:rPr>
              <a:t>social power: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Discussions that integrate </a:t>
            </a:r>
            <a:br>
              <a:rPr lang="en-US" dirty="0">
                <a:effectLst/>
                <a:latin typeface="Helvetica" pitchFamily="2" charset="0"/>
              </a:rPr>
            </a:br>
            <a:r>
              <a:rPr lang="en-US" dirty="0">
                <a:effectLst/>
                <a:latin typeface="Helvetica" pitchFamily="2" charset="0"/>
              </a:rPr>
              <a:t>widely-agreed-upon values with technical work may </a:t>
            </a:r>
            <a:r>
              <a:rPr lang="en-US" b="1" dirty="0">
                <a:solidFill>
                  <a:srgbClr val="0072BD"/>
                </a:solidFill>
                <a:effectLst/>
                <a:latin typeface="Helvetica" pitchFamily="2" charset="0"/>
              </a:rPr>
              <a:t>motivate sustained contributions.</a:t>
            </a:r>
          </a:p>
          <a:p>
            <a:endParaRPr lang="en-JP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A393DB-7205-577E-B684-FD07E010D7F5}"/>
              </a:ext>
            </a:extLst>
          </p:cNvPr>
          <p:cNvSpPr/>
          <p:nvPr/>
        </p:nvSpPr>
        <p:spPr>
          <a:xfrm>
            <a:off x="5074025" y="1299170"/>
            <a:ext cx="3908610" cy="268116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Maintainers and managers may increase motivation by </a:t>
            </a:r>
            <a:r>
              <a:rPr kumimoji="1" lang="en-JP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highlighting relationships </a:t>
            </a:r>
            <a: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between shared values and technical decisions.</a:t>
            </a:r>
          </a:p>
        </p:txBody>
      </p:sp>
    </p:spTree>
    <p:extLst>
      <p:ext uri="{BB962C8B-B14F-4D97-AF65-F5344CB8AC3E}">
        <p14:creationId xmlns:p14="http://schemas.microsoft.com/office/powerpoint/2010/main" val="4148963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E744-92F2-CBB3-4EA8-B1CFA3BE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C331-8697-4798-ED98-EDD23889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19" y="1003333"/>
            <a:ext cx="4866152" cy="4285843"/>
          </a:xfrm>
        </p:spPr>
        <p:txBody>
          <a:bodyPr/>
          <a:lstStyle/>
          <a:p>
            <a:r>
              <a:rPr lang="en-JP" b="1" dirty="0">
                <a:solidFill>
                  <a:srgbClr val="0072BD"/>
                </a:solidFill>
              </a:rPr>
              <a:t>Toxicity detection </a:t>
            </a:r>
            <a:br>
              <a:rPr lang="en-JP" b="1" dirty="0">
                <a:solidFill>
                  <a:srgbClr val="0072BD"/>
                </a:solidFill>
              </a:rPr>
            </a:br>
            <a:r>
              <a:rPr lang="en-JP" dirty="0"/>
              <a:t>is very difficult in software engineering contexts, especially for </a:t>
            </a:r>
            <a:r>
              <a:rPr lang="en-JP" b="1" dirty="0">
                <a:solidFill>
                  <a:srgbClr val="0072BD"/>
                </a:solidFill>
              </a:rPr>
              <a:t>subtle</a:t>
            </a:r>
            <a:r>
              <a:rPr lang="en-JP" b="1" dirty="0"/>
              <a:t> </a:t>
            </a:r>
            <a:r>
              <a:rPr lang="en-JP" dirty="0"/>
              <a:t>toxicity.</a:t>
            </a:r>
          </a:p>
          <a:p>
            <a:endParaRPr lang="en-JP" dirty="0"/>
          </a:p>
          <a:p>
            <a:r>
              <a:rPr lang="en-JP" dirty="0"/>
              <a:t>”Respectfulness” discussions identified </a:t>
            </a:r>
            <a:r>
              <a:rPr lang="en-JP" b="1" dirty="0">
                <a:solidFill>
                  <a:srgbClr val="0072BD"/>
                </a:solidFill>
              </a:rPr>
              <a:t>non-verbal and subtly toxic </a:t>
            </a:r>
            <a:r>
              <a:rPr lang="en-JP" dirty="0"/>
              <a:t>behavior that would be missed by most NLP approaches.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A393DB-7205-577E-B684-FD07E010D7F5}"/>
              </a:ext>
            </a:extLst>
          </p:cNvPr>
          <p:cNvSpPr/>
          <p:nvPr/>
        </p:nvSpPr>
        <p:spPr>
          <a:xfrm>
            <a:off x="5389419" y="1146769"/>
            <a:ext cx="3226702" cy="299337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Identifying </a:t>
            </a:r>
            <a:r>
              <a:rPr kumimoji="1" lang="en-JP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reactions</a:t>
            </a:r>
            <a: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(e.g., accusations of disrespectfulness) </a:t>
            </a:r>
            <a:b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may improve detection of </a:t>
            </a:r>
            <a:r>
              <a:rPr kumimoji="1" lang="en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subtle toxicity.</a:t>
            </a:r>
            <a:endParaRPr kumimoji="1" lang="en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340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5184-6950-C5F5-10AA-2B759C62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25" y="1446556"/>
            <a:ext cx="8023860" cy="1749899"/>
          </a:xfrm>
        </p:spPr>
        <p:txBody>
          <a:bodyPr/>
          <a:lstStyle/>
          <a:p>
            <a:r>
              <a:rPr lang="en-US" sz="4000" dirty="0"/>
              <a:t>Thank you!</a:t>
            </a:r>
            <a:endParaRPr lang="en-JP" sz="4000" b="0" dirty="0"/>
          </a:p>
        </p:txBody>
      </p:sp>
      <p:pic>
        <p:nvPicPr>
          <p:cNvPr id="4" name="図 5">
            <a:extLst>
              <a:ext uri="{FF2B5EF4-FFF2-40B4-BE49-F238E27FC236}">
                <a16:creationId xmlns:a16="http://schemas.microsoft.com/office/drawing/2014/main" id="{08020C0B-68B2-7D91-DBC8-2684D442A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58" y="3543012"/>
            <a:ext cx="585651" cy="623610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07EE57E-5C54-3CFB-A974-80236E658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850" y="3545578"/>
            <a:ext cx="585651" cy="621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905D31-1EC4-FDC6-A79D-6EEF70154E67}"/>
              </a:ext>
            </a:extLst>
          </p:cNvPr>
          <p:cNvSpPr txBox="1"/>
          <p:nvPr/>
        </p:nvSpPr>
        <p:spPr>
          <a:xfrm>
            <a:off x="6453450" y="2545734"/>
            <a:ext cx="3081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jack@jackjamieson.net</a:t>
            </a:r>
            <a:endParaRPr lang="en-US" sz="1600" dirty="0"/>
          </a:p>
        </p:txBody>
      </p:sp>
      <p:pic>
        <p:nvPicPr>
          <p:cNvPr id="14" name="Picture 8" descr="Email Basic Rounded Lineal icon">
            <a:extLst>
              <a:ext uri="{FF2B5EF4-FFF2-40B4-BE49-F238E27FC236}">
                <a16:creationId xmlns:a16="http://schemas.microsoft.com/office/drawing/2014/main" id="{F37FD4B3-A79C-390C-EBA3-E25B5312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57" y="2581451"/>
            <a:ext cx="287427" cy="2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99F07D-49FA-250B-31FF-3E6F59034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869" y="3561991"/>
            <a:ext cx="585651" cy="585651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3D556422-786B-4294-B37E-68C0F7971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95387"/>
              </p:ext>
            </p:extLst>
          </p:nvPr>
        </p:nvGraphicFramePr>
        <p:xfrm>
          <a:off x="302025" y="4301552"/>
          <a:ext cx="802386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val="4023518516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460138056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260507145"/>
                    </a:ext>
                  </a:extLst>
                </a:gridCol>
              </a:tblGrid>
              <a:tr h="785779">
                <a:tc>
                  <a:txBody>
                    <a:bodyPr/>
                    <a:lstStyle/>
                    <a:p>
                      <a:pPr algn="l"/>
                      <a:r>
                        <a:rPr lang="en-JP" sz="1600" b="1" dirty="0"/>
                        <a:t>Jack Jamieson</a:t>
                      </a:r>
                      <a:br>
                        <a:rPr lang="en-JP" sz="1600" b="1" dirty="0"/>
                      </a:br>
                      <a:r>
                        <a:rPr lang="en-JP" sz="1600" b="0" dirty="0"/>
                        <a:t>NTT </a:t>
                      </a:r>
                    </a:p>
                    <a:p>
                      <a:pPr algn="l"/>
                      <a:r>
                        <a:rPr lang="en-JP" sz="1600" b="0" dirty="0"/>
                        <a:t>Kyoto, Japan</a:t>
                      </a:r>
                      <a:endParaRPr lang="en-JP" sz="16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600" b="1" dirty="0"/>
                        <a:t>Naomi Yamashita</a:t>
                      </a:r>
                    </a:p>
                    <a:p>
                      <a:pPr algn="l"/>
                      <a:r>
                        <a:rPr lang="en-JP" sz="1600" b="0" dirty="0"/>
                        <a:t>NTT </a:t>
                      </a:r>
                    </a:p>
                    <a:p>
                      <a:pPr algn="l"/>
                      <a:r>
                        <a:rPr lang="en-JP" sz="1600" b="0" dirty="0"/>
                        <a:t>Kyoto, Japan</a:t>
                      </a:r>
                      <a:endParaRPr lang="en-JP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1600" b="1" dirty="0"/>
                        <a:t>Eureka Foong</a:t>
                      </a:r>
                      <a:br>
                        <a:rPr lang="en-JP" sz="1600" b="1" dirty="0"/>
                      </a:br>
                      <a:r>
                        <a:rPr lang="en-US" sz="1600" b="0" dirty="0"/>
                        <a:t>Tokyo College, </a:t>
                      </a:r>
                      <a:br>
                        <a:rPr lang="en-US" sz="1600" b="0" dirty="0"/>
                      </a:br>
                      <a:r>
                        <a:rPr lang="en-US" sz="1600" b="0" dirty="0"/>
                        <a:t>University of Tokyo, 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31414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FF9DFB-7D22-67EE-B1E2-08D1A69517AB}"/>
              </a:ext>
            </a:extLst>
          </p:cNvPr>
          <p:cNvSpPr txBox="1"/>
          <p:nvPr/>
        </p:nvSpPr>
        <p:spPr>
          <a:xfrm>
            <a:off x="6057815" y="1826142"/>
            <a:ext cx="145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/>
              <a:t>Full paper:</a:t>
            </a:r>
          </a:p>
        </p:txBody>
      </p:sp>
      <p:pic>
        <p:nvPicPr>
          <p:cNvPr id="19" name="Picture 18" descr="A qr code with a speech bubble&#10;&#10;Description automatically generated">
            <a:extLst>
              <a:ext uri="{FF2B5EF4-FFF2-40B4-BE49-F238E27FC236}">
                <a16:creationId xmlns:a16="http://schemas.microsoft.com/office/drawing/2014/main" id="{CB1E0AF3-701B-9F5E-4EA5-39B0A0209D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473"/>
          <a:stretch/>
        </p:blipFill>
        <p:spPr>
          <a:xfrm>
            <a:off x="4331885" y="1581509"/>
            <a:ext cx="1690250" cy="15401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6E947E-4C58-3EAB-E1DD-A2F4ADA3E952}"/>
              </a:ext>
            </a:extLst>
          </p:cNvPr>
          <p:cNvSpPr txBox="1"/>
          <p:nvPr/>
        </p:nvSpPr>
        <p:spPr>
          <a:xfrm>
            <a:off x="6057815" y="21647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/>
              <a:t>jackjamieson.net/icse2024/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C21BC9-E942-F222-2DD6-BE0E9DA2CCC2}"/>
              </a:ext>
            </a:extLst>
          </p:cNvPr>
          <p:cNvSpPr txBox="1"/>
          <p:nvPr/>
        </p:nvSpPr>
        <p:spPr>
          <a:xfrm>
            <a:off x="3726873" y="-55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661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DE59B6-0930-0AF9-D66A-A75768B9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20"/>
            <a:ext cx="8793702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8427-6B0F-6EB5-45D0-2EB8AA5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Discussion – What do we mean by “predicts”?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9DE4FA-56AE-F57E-2686-EB37F0502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033007"/>
              </p:ext>
            </p:extLst>
          </p:nvPr>
        </p:nvGraphicFramePr>
        <p:xfrm>
          <a:off x="1524000" y="1277687"/>
          <a:ext cx="6096000" cy="156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BC1BC0-B24D-4680-3478-D2B5EBFEAE4D}"/>
              </a:ext>
            </a:extLst>
          </p:cNvPr>
          <p:cNvSpPr txBox="1"/>
          <p:nvPr/>
        </p:nvSpPr>
        <p:spPr>
          <a:xfrm>
            <a:off x="1101555" y="2839453"/>
            <a:ext cx="80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Q: Do discussions about respectfulness </a:t>
            </a:r>
            <a:r>
              <a:rPr kumimoji="1" lang="en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cause</a:t>
            </a:r>
            <a:r>
              <a:rPr kumimoji="1" lang="en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turnover?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07DCB-6C99-720E-ABEC-0B856EBD0E44}"/>
              </a:ext>
            </a:extLst>
          </p:cNvPr>
          <p:cNvSpPr/>
          <p:nvPr/>
        </p:nvSpPr>
        <p:spPr>
          <a:xfrm>
            <a:off x="1101555" y="1277687"/>
            <a:ext cx="2636256" cy="156176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en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65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A50F-CB0B-0ED5-BD1A-7E68FCD6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sz="2400" dirty="0"/>
              <a:t>Values and software engineering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2A1A3A-BE52-62C0-CF2C-D677465B218E}"/>
              </a:ext>
            </a:extLst>
          </p:cNvPr>
          <p:cNvGrpSpPr/>
          <p:nvPr/>
        </p:nvGrpSpPr>
        <p:grpSpPr>
          <a:xfrm>
            <a:off x="747099" y="2372105"/>
            <a:ext cx="3094693" cy="2032774"/>
            <a:chOff x="747099" y="2372105"/>
            <a:chExt cx="3094693" cy="203277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AD4D668-51E4-C862-04FA-63F1B8164508}"/>
                </a:ext>
              </a:extLst>
            </p:cNvPr>
            <p:cNvSpPr/>
            <p:nvPr/>
          </p:nvSpPr>
          <p:spPr>
            <a:xfrm>
              <a:off x="747099" y="2372105"/>
              <a:ext cx="2667000" cy="108204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CA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Positive social impact</a:t>
              </a:r>
              <a:endPara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5449B7-0E72-0D66-2F58-D87E3765FB33}"/>
                </a:ext>
              </a:extLst>
            </p:cNvPr>
            <p:cNvSpPr txBox="1"/>
            <p:nvPr/>
          </p:nvSpPr>
          <p:spPr>
            <a:xfrm>
              <a:off x="747099" y="3573882"/>
              <a:ext cx="30946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Build software that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Supports “positive” values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Avoids “value violations”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68EA5A-8FB1-5A1B-3111-9F730EF733F2}"/>
              </a:ext>
            </a:extLst>
          </p:cNvPr>
          <p:cNvSpPr/>
          <p:nvPr/>
        </p:nvSpPr>
        <p:spPr>
          <a:xfrm>
            <a:off x="401658" y="811571"/>
            <a:ext cx="8224181" cy="9054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CA" dirty="0">
                <a:latin typeface="メイリオ" panose="020B0604030504040204" pitchFamily="50" charset="-128"/>
                <a:ea typeface="メイリオ" panose="020B0604030504040204" pitchFamily="50" charset="-128"/>
              </a:rPr>
              <a:t>Values:  “Guiding principles of what people consider important in life” </a:t>
            </a:r>
            <a:r>
              <a:rPr kumimoji="1" lang="en-CA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(Cheng &amp; Fleischmann, 2010)</a:t>
            </a:r>
            <a:endParaRPr kumimoji="1" lang="en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BED7D7-4537-1C78-ADC0-5E8F0DED26C7}"/>
              </a:ext>
            </a:extLst>
          </p:cNvPr>
          <p:cNvGrpSpPr/>
          <p:nvPr/>
        </p:nvGrpSpPr>
        <p:grpSpPr>
          <a:xfrm>
            <a:off x="4572001" y="2374727"/>
            <a:ext cx="4572000" cy="2278995"/>
            <a:chOff x="4572001" y="2374727"/>
            <a:chExt cx="4572000" cy="227899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C2A71DD-BC26-B24E-16A0-B0734539384C}"/>
                </a:ext>
              </a:extLst>
            </p:cNvPr>
            <p:cNvSpPr/>
            <p:nvPr/>
          </p:nvSpPr>
          <p:spPr>
            <a:xfrm>
              <a:off x="4764703" y="2374727"/>
              <a:ext cx="3546176" cy="108204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CA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Effect on software contributors’ motivation</a:t>
              </a:r>
              <a:endPara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7FD160-53B5-7BD8-586A-FDA1177BA499}"/>
                </a:ext>
              </a:extLst>
            </p:cNvPr>
            <p:cNvSpPr txBox="1"/>
            <p:nvPr/>
          </p:nvSpPr>
          <p:spPr>
            <a:xfrm>
              <a:off x="4572001" y="3576504"/>
              <a:ext cx="4572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JP" sz="1600" dirty="0">
                  <a:latin typeface="Meiryo" panose="020B0604030504040204" pitchFamily="34" charset="-128"/>
                  <a:ea typeface="Meiryo" panose="020B0604030504040204" pitchFamily="34" charset="-128"/>
                </a:rPr>
                <a:t>Values can attract likeminded contributors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JP" sz="1600" dirty="0">
                  <a:latin typeface="Meiryo" panose="020B0604030504040204" pitchFamily="34" charset="-128"/>
                  <a:ea typeface="Meiryo" panose="020B0604030504040204" pitchFamily="34" charset="-128"/>
                </a:rPr>
                <a:t>Value-related conflict can increase turnover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1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8427-6B0F-6EB5-45D0-2EB8AA5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Discussion – What do we mean by “predicts”?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9DE4FA-56AE-F57E-2686-EB37F05028C6}"/>
              </a:ext>
            </a:extLst>
          </p:cNvPr>
          <p:cNvGraphicFramePr/>
          <p:nvPr/>
        </p:nvGraphicFramePr>
        <p:xfrm>
          <a:off x="1524000" y="1277687"/>
          <a:ext cx="6096000" cy="156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BC1BC0-B24D-4680-3478-D2B5EBFEAE4D}"/>
              </a:ext>
            </a:extLst>
          </p:cNvPr>
          <p:cNvSpPr txBox="1"/>
          <p:nvPr/>
        </p:nvSpPr>
        <p:spPr>
          <a:xfrm>
            <a:off x="1101555" y="2839453"/>
            <a:ext cx="80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Q: Do discussions about respectfulness </a:t>
            </a:r>
            <a:r>
              <a:rPr kumimoji="1" lang="en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cause</a:t>
            </a:r>
            <a:r>
              <a:rPr kumimoji="1" lang="en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turnover?</a:t>
            </a:r>
          </a:p>
        </p:txBody>
      </p:sp>
    </p:spTree>
    <p:extLst>
      <p:ext uri="{BB962C8B-B14F-4D97-AF65-F5344CB8AC3E}">
        <p14:creationId xmlns:p14="http://schemas.microsoft.com/office/powerpoint/2010/main" val="395043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0EDE76-9E67-D9BF-43F1-F5150F0B2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94" y="2712343"/>
            <a:ext cx="8196412" cy="1706880"/>
          </a:xfrm>
        </p:spPr>
        <p:txBody>
          <a:bodyPr/>
          <a:lstStyle/>
          <a:p>
            <a:r>
              <a:rPr lang="en-JP" sz="1800" b="1" dirty="0"/>
              <a:t>Limitation: Prior research is based on surveys and interviews</a:t>
            </a:r>
          </a:p>
          <a:p>
            <a:pPr marL="342900" indent="-342900">
              <a:buFontTx/>
              <a:buChar char="-"/>
            </a:pPr>
            <a:r>
              <a:rPr lang="en-JP" sz="1800" dirty="0"/>
              <a:t>Recruitment bias</a:t>
            </a:r>
          </a:p>
          <a:p>
            <a:pPr marL="342900" indent="-342900">
              <a:buFontTx/>
              <a:buChar char="-"/>
            </a:pPr>
            <a:r>
              <a:rPr lang="en-JP" sz="1800" dirty="0"/>
              <a:t>Self-report bias </a:t>
            </a:r>
            <a:r>
              <a:rPr lang="en-JP" sz="1800" dirty="0">
                <a:solidFill>
                  <a:schemeClr val="tx2">
                    <a:lumMod val="50000"/>
                  </a:schemeClr>
                </a:solidFill>
              </a:rPr>
              <a:t>(words != actions)</a:t>
            </a:r>
          </a:p>
          <a:p>
            <a:pPr marL="342900" indent="-342900">
              <a:buFontTx/>
              <a:buChar char="-"/>
            </a:pPr>
            <a:r>
              <a:rPr lang="en-JP" sz="1800" dirty="0"/>
              <a:t>Difficult to quantify potential relationships between values and turnover.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992353-6ED5-006D-84E2-8A04C0D27B4B}"/>
              </a:ext>
            </a:extLst>
          </p:cNvPr>
          <p:cNvGrpSpPr/>
          <p:nvPr/>
        </p:nvGrpSpPr>
        <p:grpSpPr>
          <a:xfrm>
            <a:off x="317668" y="275274"/>
            <a:ext cx="4112091" cy="2137955"/>
            <a:chOff x="4764703" y="2374727"/>
            <a:chExt cx="4112091" cy="213795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F5ECB2D-25A1-85DD-4D30-BA9ED5ACF589}"/>
                </a:ext>
              </a:extLst>
            </p:cNvPr>
            <p:cNvSpPr/>
            <p:nvPr/>
          </p:nvSpPr>
          <p:spPr>
            <a:xfrm>
              <a:off x="4764703" y="2374727"/>
              <a:ext cx="3546176" cy="108204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CA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Effect on software contributors’ motivation</a:t>
              </a:r>
              <a:endParaRPr kumimoji="1" lang="en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9D8050-519A-70AC-DE3E-03F1B867986E}"/>
                </a:ext>
              </a:extLst>
            </p:cNvPr>
            <p:cNvSpPr txBox="1"/>
            <p:nvPr/>
          </p:nvSpPr>
          <p:spPr>
            <a:xfrm>
              <a:off x="4764703" y="3558575"/>
              <a:ext cx="411209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JP" sz="1400" dirty="0">
                  <a:latin typeface="Meiryo" panose="020B0604030504040204" pitchFamily="34" charset="-128"/>
                  <a:ea typeface="Meiryo" panose="020B0604030504040204" pitchFamily="34" charset="-128"/>
                </a:rPr>
                <a:t>Values can attract likeminded contributors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JP" sz="1400" dirty="0">
                  <a:latin typeface="Meiryo" panose="020B0604030504040204" pitchFamily="34" charset="-128"/>
                  <a:ea typeface="Meiryo" panose="020B0604030504040204" pitchFamily="34" charset="-128"/>
                </a:rPr>
                <a:t>Value-related conflict can increase turnover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CEA18C-1302-D4F2-F583-92EDEF2F0A3C}"/>
              </a:ext>
            </a:extLst>
          </p:cNvPr>
          <p:cNvGrpSpPr/>
          <p:nvPr/>
        </p:nvGrpSpPr>
        <p:grpSpPr>
          <a:xfrm>
            <a:off x="4338320" y="1292436"/>
            <a:ext cx="4663440" cy="923330"/>
            <a:chOff x="4338320" y="1292436"/>
            <a:chExt cx="4663440" cy="923330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BF43CABD-78AB-119F-363D-E59A447A5210}"/>
                </a:ext>
              </a:extLst>
            </p:cNvPr>
            <p:cNvSpPr/>
            <p:nvPr/>
          </p:nvSpPr>
          <p:spPr>
            <a:xfrm>
              <a:off x="4338320" y="1357314"/>
              <a:ext cx="91439" cy="642957"/>
            </a:xfrm>
            <a:prstGeom prst="rightBrace">
              <a:avLst/>
            </a:prstGeom>
            <a:ln w="38100">
              <a:solidFill>
                <a:srgbClr val="007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B1BA3F-29C6-F536-A85B-FA54591A46DA}"/>
                </a:ext>
              </a:extLst>
            </p:cNvPr>
            <p:cNvSpPr txBox="1"/>
            <p:nvPr/>
          </p:nvSpPr>
          <p:spPr>
            <a:xfrm>
              <a:off x="4429759" y="1292436"/>
              <a:ext cx="457200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JP" b="1" dirty="0"/>
                <a:t>In sum, engaging with values during software development seems to affect contributor turnover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496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E108-CAFA-EF53-F68E-0389435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18" y="2320290"/>
            <a:ext cx="7412129" cy="608014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To what extent do changes in the</a:t>
            </a:r>
            <a:r>
              <a:rPr lang="en-US" dirty="0">
                <a:solidFill>
                  <a:srgbClr val="0072BD"/>
                </a:solidFill>
              </a:rPr>
              <a:t> percentage of discussions that are related to values </a:t>
            </a:r>
            <a:br>
              <a:rPr lang="en-US" dirty="0">
                <a:solidFill>
                  <a:srgbClr val="0072BD"/>
                </a:solidFill>
              </a:rPr>
            </a:br>
            <a:r>
              <a:rPr lang="en-US" b="0" dirty="0">
                <a:solidFill>
                  <a:srgbClr val="000000"/>
                </a:solidFill>
              </a:rPr>
              <a:t>predict</a:t>
            </a:r>
            <a:r>
              <a:rPr lang="en-US" b="0" dirty="0">
                <a:solidFill>
                  <a:schemeClr val="tx1"/>
                </a:solidFill>
              </a:rPr>
              <a:t> significant changes in </a:t>
            </a:r>
            <a:r>
              <a:rPr lang="en-US" dirty="0">
                <a:solidFill>
                  <a:srgbClr val="0072BD"/>
                </a:solidFill>
              </a:rPr>
              <a:t>contributor turnover?</a:t>
            </a:r>
            <a:endParaRPr lang="en-JP" dirty="0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3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C693-ED77-4511-0AA1-A4EF7FAF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413" y="40314"/>
            <a:ext cx="5491587" cy="1125429"/>
          </a:xfrm>
          <a:solidFill>
            <a:schemeClr val="bg1"/>
          </a:solidFill>
        </p:spPr>
        <p:txBody>
          <a:bodyPr/>
          <a:lstStyle/>
          <a:p>
            <a:r>
              <a:rPr lang="en-CA" b="1" dirty="0"/>
              <a:t>Research site: </a:t>
            </a:r>
            <a:br>
              <a:rPr lang="en-CA" b="1" dirty="0"/>
            </a:br>
            <a:r>
              <a:rPr lang="en-CA" b="1" dirty="0" err="1"/>
              <a:t>DWeb</a:t>
            </a:r>
            <a:r>
              <a:rPr lang="en-CA" b="1" dirty="0"/>
              <a:t> projects on GitHub</a:t>
            </a:r>
            <a:endParaRPr lang="en-JP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4BAC0-6827-859B-A81E-D985A3366082}"/>
              </a:ext>
            </a:extLst>
          </p:cNvPr>
          <p:cNvSpPr/>
          <p:nvPr/>
        </p:nvSpPr>
        <p:spPr>
          <a:xfrm>
            <a:off x="0" y="0"/>
            <a:ext cx="3625007" cy="53079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" name="AutoShape 6" descr="blob:null/2e493cfc-6a83-4219-8384-b042f783e6b3">
            <a:extLst>
              <a:ext uri="{FF2B5EF4-FFF2-40B4-BE49-F238E27FC236}">
                <a16:creationId xmlns:a16="http://schemas.microsoft.com/office/drawing/2014/main" id="{9928A764-A34C-183D-C7C2-38A0C9745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536321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P"/>
          </a:p>
        </p:txBody>
      </p:sp>
      <p:sp>
        <p:nvSpPr>
          <p:cNvPr id="5" name="AutoShape 8" descr="blob:null/2e493cfc-6a83-4219-8384-b042f783e6b3">
            <a:extLst>
              <a:ext uri="{FF2B5EF4-FFF2-40B4-BE49-F238E27FC236}">
                <a16:creationId xmlns:a16="http://schemas.microsoft.com/office/drawing/2014/main" id="{0B143674-D3EE-98CB-6B90-1879354AF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5210815" y="15240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B8D0D-2DE7-3478-79C5-C3E2BD7CE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5116"/>
            <a:ext cx="3115962" cy="245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C613B-5851-4778-520E-48464A4A2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" y="911"/>
            <a:ext cx="1260236" cy="149720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6E68D3-209B-5799-974E-4BE546641E5B}"/>
              </a:ext>
            </a:extLst>
          </p:cNvPr>
          <p:cNvSpPr txBox="1">
            <a:spLocks/>
          </p:cNvSpPr>
          <p:nvPr/>
        </p:nvSpPr>
        <p:spPr>
          <a:xfrm>
            <a:off x="3696079" y="1315844"/>
            <a:ext cx="5376849" cy="370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latin typeface="Helvetica" pitchFamily="2" charset="0"/>
              </a:rPr>
              <a:t>Community of companies, teams, and individuals building </a:t>
            </a:r>
            <a:r>
              <a:rPr lang="en-US" sz="1800" b="1" u="sng" dirty="0">
                <a:latin typeface="Helvetica" pitchFamily="2" charset="0"/>
              </a:rPr>
              <a:t>Decentralized Web</a:t>
            </a:r>
            <a:r>
              <a:rPr lang="en-US" sz="1800" b="1" dirty="0">
                <a:latin typeface="Helvetica" pitchFamily="2" charset="0"/>
              </a:rPr>
              <a:t> </a:t>
            </a:r>
            <a:r>
              <a:rPr lang="en-US" sz="1800" dirty="0">
                <a:latin typeface="Helvetica" pitchFamily="2" charset="0"/>
              </a:rPr>
              <a:t>infrastructures.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Helvetica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800" b="1" dirty="0">
                <a:latin typeface="Helvetica" pitchFamily="2" charset="0"/>
              </a:rPr>
              <a:t>Key benefits for this study: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latin typeface="Helvetica" pitchFamily="2" charset="0"/>
              </a:rPr>
              <a:t>Shared commitments to values, articulated in the “</a:t>
            </a:r>
            <a:r>
              <a:rPr lang="en-US" sz="1800" dirty="0" err="1">
                <a:latin typeface="Helvetica" pitchFamily="2" charset="0"/>
              </a:rPr>
              <a:t>Dweb</a:t>
            </a:r>
            <a:r>
              <a:rPr lang="en-US" sz="1800" dirty="0">
                <a:latin typeface="Helvetica" pitchFamily="2" charset="0"/>
              </a:rPr>
              <a:t> Principles”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latin typeface="Helvetica" pitchFamily="2" charset="0"/>
              </a:rPr>
              <a:t>Most projects are open-source and on GitHub.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7A40B9-3820-37A1-3470-C5DB252AE515}"/>
              </a:ext>
            </a:extLst>
          </p:cNvPr>
          <p:cNvSpPr txBox="1">
            <a:spLocks/>
          </p:cNvSpPr>
          <p:nvPr/>
        </p:nvSpPr>
        <p:spPr>
          <a:xfrm>
            <a:off x="4453758" y="161130"/>
            <a:ext cx="6884694" cy="673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E156D-BA83-9086-8A5B-1AAC647F0D96}"/>
              </a:ext>
            </a:extLst>
          </p:cNvPr>
          <p:cNvSpPr txBox="1"/>
          <p:nvPr/>
        </p:nvSpPr>
        <p:spPr>
          <a:xfrm>
            <a:off x="1331308" y="1083384"/>
            <a:ext cx="2293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https://</a:t>
            </a:r>
            <a:r>
              <a:rPr lang="en-US" sz="1800" dirty="0" err="1">
                <a:solidFill>
                  <a:schemeClr val="bg1"/>
                </a:solidFill>
                <a:latin typeface="Helvetica" pitchFamily="2" charset="0"/>
              </a:rPr>
              <a:t>getdweb.net</a:t>
            </a:r>
            <a:endParaRPr lang="en-US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4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B53-C4EF-A87B-B930-8CA0474F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Research model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570535E-8CA3-EB81-3375-F55333B2B227}"/>
              </a:ext>
            </a:extLst>
          </p:cNvPr>
          <p:cNvSpPr/>
          <p:nvPr/>
        </p:nvSpPr>
        <p:spPr>
          <a:xfrm>
            <a:off x="118965" y="2636585"/>
            <a:ext cx="2570372" cy="24635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CA" sz="1600" b="1" dirty="0">
                <a:solidFill>
                  <a:schemeClr val="tx1"/>
                </a:solidFill>
              </a:rPr>
              <a:t>Define dictionary of keywords representing core </a:t>
            </a:r>
            <a:r>
              <a:rPr lang="en-CA" sz="1600" b="1" dirty="0" err="1">
                <a:solidFill>
                  <a:schemeClr val="tx1"/>
                </a:solidFill>
              </a:rPr>
              <a:t>DWeb</a:t>
            </a:r>
            <a:r>
              <a:rPr lang="en-CA" sz="1600" b="1" dirty="0">
                <a:solidFill>
                  <a:schemeClr val="tx1"/>
                </a:solidFill>
              </a:rPr>
              <a:t> values: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Respectfulness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Broadmindedness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Freedom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Equity and Equality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Social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Protecting the Environment</a:t>
            </a:r>
            <a:endParaRPr lang="en-JP" sz="1400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027E7E-BB82-265F-4198-7D6A7876A046}"/>
              </a:ext>
            </a:extLst>
          </p:cNvPr>
          <p:cNvGrpSpPr/>
          <p:nvPr/>
        </p:nvGrpSpPr>
        <p:grpSpPr>
          <a:xfrm>
            <a:off x="2689337" y="2145977"/>
            <a:ext cx="3846444" cy="2710910"/>
            <a:chOff x="2689337" y="1245429"/>
            <a:chExt cx="3846444" cy="271091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6D72CB2-1E61-BB44-5BB7-D903F99043BE}"/>
                </a:ext>
              </a:extLst>
            </p:cNvPr>
            <p:cNvSpPr/>
            <p:nvPr/>
          </p:nvSpPr>
          <p:spPr>
            <a:xfrm>
              <a:off x="3040224" y="2582215"/>
              <a:ext cx="3495557" cy="137412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Detect value-related discussions using</a:t>
              </a:r>
              <a:br>
                <a:rPr kumimoji="1" lang="en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en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keyword-matching</a:t>
              </a:r>
              <a:endParaRPr kumimoji="1" lang="en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06AC133-95E9-8364-F690-9564DDFF4180}"/>
                </a:ext>
              </a:extLst>
            </p:cNvPr>
            <p:cNvCxnSpPr>
              <a:cxnSpLocks/>
            </p:cNvCxnSpPr>
            <p:nvPr/>
          </p:nvCxnSpPr>
          <p:spPr>
            <a:xfrm>
              <a:off x="2864780" y="1245429"/>
              <a:ext cx="356402" cy="1326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23CA11F-85C8-FF1A-CE90-CAC9577A9C7F}"/>
                </a:ext>
              </a:extLst>
            </p:cNvPr>
            <p:cNvCxnSpPr>
              <a:cxnSpLocks/>
              <a:stCxn id="14" idx="3"/>
              <a:endCxn id="12" idx="1"/>
            </p:cNvCxnSpPr>
            <p:nvPr/>
          </p:nvCxnSpPr>
          <p:spPr>
            <a:xfrm>
              <a:off x="2689337" y="2967793"/>
              <a:ext cx="350887" cy="301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1D1323-DB89-39F6-C2FC-9B36C2614F99}"/>
              </a:ext>
            </a:extLst>
          </p:cNvPr>
          <p:cNvGrpSpPr/>
          <p:nvPr/>
        </p:nvGrpSpPr>
        <p:grpSpPr>
          <a:xfrm>
            <a:off x="6535781" y="3472299"/>
            <a:ext cx="2489254" cy="1376792"/>
            <a:chOff x="6535781" y="2571751"/>
            <a:chExt cx="2489254" cy="137679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5C0B5F7-978E-80E6-3735-B25F69C151AA}"/>
                </a:ext>
              </a:extLst>
            </p:cNvPr>
            <p:cNvSpPr/>
            <p:nvPr/>
          </p:nvSpPr>
          <p:spPr>
            <a:xfrm>
              <a:off x="6766192" y="2571751"/>
              <a:ext cx="2258843" cy="1376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Quantify % of discussions each month related to each value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35CBFCD-6998-1B17-30EE-2481177E0805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6535781" y="3260147"/>
              <a:ext cx="230411" cy="91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8C8955-D09F-73CE-F4EC-333A9C1A24EB}"/>
              </a:ext>
            </a:extLst>
          </p:cNvPr>
          <p:cNvGrpSpPr/>
          <p:nvPr/>
        </p:nvGrpSpPr>
        <p:grpSpPr>
          <a:xfrm>
            <a:off x="3040223" y="1053668"/>
            <a:ext cx="2951018" cy="810492"/>
            <a:chOff x="3040223" y="1053668"/>
            <a:chExt cx="2951018" cy="81049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9AAFE2D-9FC6-7A44-BCD6-D4A78BF0F729}"/>
                </a:ext>
              </a:extLst>
            </p:cNvPr>
            <p:cNvSpPr/>
            <p:nvPr/>
          </p:nvSpPr>
          <p:spPr>
            <a:xfrm>
              <a:off x="3420869" y="1053668"/>
              <a:ext cx="2570372" cy="8104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auto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en-JP" sz="1400" b="1" u="sng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Quantify turnover rates </a:t>
              </a:r>
              <a:r>
                <a:rPr kumimoji="1" lang="en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(per project per month)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10F31FD-AD72-B773-2CE5-7886DAE6D062}"/>
                </a:ext>
              </a:extLst>
            </p:cNvPr>
            <p:cNvCxnSpPr>
              <a:cxnSpLocks/>
              <a:stCxn id="3" idx="3"/>
              <a:endCxn id="4" idx="1"/>
            </p:cNvCxnSpPr>
            <p:nvPr/>
          </p:nvCxnSpPr>
          <p:spPr>
            <a:xfrm flipV="1">
              <a:off x="3040223" y="1458914"/>
              <a:ext cx="380646" cy="125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64590A-4A19-12C0-D708-EF6C64905DE5}"/>
              </a:ext>
            </a:extLst>
          </p:cNvPr>
          <p:cNvGrpSpPr/>
          <p:nvPr/>
        </p:nvGrpSpPr>
        <p:grpSpPr>
          <a:xfrm>
            <a:off x="6172200" y="761837"/>
            <a:ext cx="2971800" cy="2303348"/>
            <a:chOff x="6172200" y="761837"/>
            <a:chExt cx="2971800" cy="23033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2B18A9-5A18-105B-A779-D736D856DE07}"/>
                </a:ext>
              </a:extLst>
            </p:cNvPr>
            <p:cNvSpPr txBox="1"/>
            <p:nvPr/>
          </p:nvSpPr>
          <p:spPr>
            <a:xfrm>
              <a:off x="6172200" y="761837"/>
              <a:ext cx="29718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525"/>
              <a:r>
                <a:rPr lang="en-CA" sz="1600" b="1" dirty="0"/>
                <a:t>Incoming turnover: </a:t>
              </a:r>
            </a:p>
            <a:p>
              <a:pPr marL="9525"/>
              <a:r>
                <a:rPr lang="en-CA" sz="1600" dirty="0"/>
                <a:t>% of contributors who made their </a:t>
              </a:r>
              <a:r>
                <a:rPr lang="en-CA" sz="1600" b="1" dirty="0">
                  <a:solidFill>
                    <a:srgbClr val="0072BD"/>
                  </a:solidFill>
                </a:rPr>
                <a:t>first contribution </a:t>
              </a:r>
              <a:br>
                <a:rPr lang="en-CA" sz="1600" b="1" dirty="0">
                  <a:solidFill>
                    <a:srgbClr val="0072BD"/>
                  </a:solidFill>
                </a:rPr>
              </a:br>
              <a:r>
                <a:rPr lang="en-CA" sz="1600" dirty="0"/>
                <a:t>each month</a:t>
              </a:r>
              <a:endParaRPr lang="en-JP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29E722-6241-D555-058C-3FFA26487F87}"/>
                </a:ext>
              </a:extLst>
            </p:cNvPr>
            <p:cNvSpPr txBox="1"/>
            <p:nvPr/>
          </p:nvSpPr>
          <p:spPr>
            <a:xfrm>
              <a:off x="6172200" y="1987967"/>
              <a:ext cx="29718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525"/>
              <a:r>
                <a:rPr lang="en-CA" sz="1600" b="1" dirty="0"/>
                <a:t>Outgoing turnover: </a:t>
              </a:r>
            </a:p>
            <a:p>
              <a:pPr marL="9525"/>
              <a:r>
                <a:rPr lang="en-CA" sz="1600" dirty="0"/>
                <a:t>% of contributors who made their </a:t>
              </a:r>
              <a:r>
                <a:rPr lang="en-CA" sz="1600" b="1" dirty="0">
                  <a:solidFill>
                    <a:srgbClr val="0072BD"/>
                  </a:solidFill>
                </a:rPr>
                <a:t>final contribution </a:t>
              </a:r>
              <a:br>
                <a:rPr lang="en-CA" sz="1600" b="1" dirty="0">
                  <a:solidFill>
                    <a:srgbClr val="0072BD"/>
                  </a:solidFill>
                </a:rPr>
              </a:br>
              <a:r>
                <a:rPr lang="en-CA" sz="1600" dirty="0"/>
                <a:t>each month</a:t>
              </a:r>
              <a:endParaRPr lang="en-JP" sz="1600" dirty="0"/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ECE1E7-E9F8-1DFB-BD94-A91E11F80ADB}"/>
              </a:ext>
            </a:extLst>
          </p:cNvPr>
          <p:cNvSpPr/>
          <p:nvPr/>
        </p:nvSpPr>
        <p:spPr>
          <a:xfrm>
            <a:off x="118964" y="722314"/>
            <a:ext cx="2921259" cy="17242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JP" sz="14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Collect data (GitHub API)</a:t>
            </a:r>
          </a:p>
          <a:p>
            <a:pPr marL="285750" indent="-28575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kumimoji="1" lang="en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52 projects</a:t>
            </a:r>
          </a:p>
          <a:p>
            <a:pPr marL="285750" indent="-28575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kumimoji="1" lang="en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~780,000 issue comments</a:t>
            </a:r>
          </a:p>
          <a:p>
            <a:pPr marL="285750" indent="-28575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kumimoji="1" lang="en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~780,000 commits</a:t>
            </a:r>
          </a:p>
          <a:p>
            <a:pPr marL="285750" indent="-285750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kumimoji="1" lang="en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 – 2022</a:t>
            </a:r>
          </a:p>
        </p:txBody>
      </p:sp>
    </p:spTree>
    <p:extLst>
      <p:ext uri="{BB962C8B-B14F-4D97-AF65-F5344CB8AC3E}">
        <p14:creationId xmlns:p14="http://schemas.microsoft.com/office/powerpoint/2010/main" val="28437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5EA4162-EEDC-4A6B-BB2F-A5BFC81515D4}"/>
              </a:ext>
            </a:extLst>
          </p:cNvPr>
          <p:cNvSpPr txBox="1"/>
          <p:nvPr/>
        </p:nvSpPr>
        <p:spPr>
          <a:xfrm>
            <a:off x="242186" y="341530"/>
            <a:ext cx="8381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/>
            <a:r>
              <a:rPr lang="en-JP" sz="2400" b="1" dirty="0">
                <a:solidFill>
                  <a:srgbClr val="0072BD"/>
                </a:solidFill>
              </a:rPr>
              <a:t>Compare two timelines (by project, by month):</a:t>
            </a:r>
          </a:p>
          <a:p>
            <a:pPr marL="9525"/>
            <a:endParaRPr lang="en-JP" b="1" dirty="0"/>
          </a:p>
          <a:p>
            <a:pPr marL="9525">
              <a:tabLst>
                <a:tab pos="2222500" algn="l"/>
              </a:tabLst>
            </a:pPr>
            <a:r>
              <a:rPr lang="en-JP" dirty="0"/>
              <a:t>X: Percentage of discussions related to {value}</a:t>
            </a:r>
          </a:p>
          <a:p>
            <a:pPr marL="9525">
              <a:tabLst>
                <a:tab pos="2222500" algn="l"/>
              </a:tabLst>
            </a:pPr>
            <a:r>
              <a:rPr lang="en-JP" dirty="0"/>
              <a:t>Y: Turnover rates (incoming, outgoing)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D822A6-5450-3E0A-FFD8-EB5A01806142}"/>
              </a:ext>
            </a:extLst>
          </p:cNvPr>
          <p:cNvGrpSpPr/>
          <p:nvPr/>
        </p:nvGrpSpPr>
        <p:grpSpPr>
          <a:xfrm>
            <a:off x="0" y="2091576"/>
            <a:ext cx="9295141" cy="3051924"/>
            <a:chOff x="0" y="2091576"/>
            <a:chExt cx="9295141" cy="305192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461680-8E1A-B4C9-C2FA-31ADF35B7585}"/>
                </a:ext>
              </a:extLst>
            </p:cNvPr>
            <p:cNvGrpSpPr/>
            <p:nvPr/>
          </p:nvGrpSpPr>
          <p:grpSpPr>
            <a:xfrm>
              <a:off x="0" y="2751093"/>
              <a:ext cx="4432798" cy="2392407"/>
              <a:chOff x="0" y="2751093"/>
              <a:chExt cx="4432798" cy="2392407"/>
            </a:xfrm>
          </p:grpSpPr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FE43829-9BD3-0166-6645-286F5C9A59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092" y="2751093"/>
                <a:ext cx="4201706" cy="9061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1600" b="1" dirty="0"/>
                  <a:t>Illustration of perfect Granger Causality:</a:t>
                </a:r>
                <a:endParaRPr lang="en-CA" sz="1600" dirty="0"/>
              </a:p>
            </p:txBody>
          </p:sp>
          <p:pic>
            <p:nvPicPr>
              <p:cNvPr id="5" name="Picture 4" descr="A diagram of a line graph&#10;&#10;Description automatically generated">
                <a:extLst>
                  <a:ext uri="{FF2B5EF4-FFF2-40B4-BE49-F238E27FC236}">
                    <a16:creationId xmlns:a16="http://schemas.microsoft.com/office/drawing/2014/main" id="{40EF7014-A314-663D-8466-8D729436B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135335"/>
                <a:ext cx="4301836" cy="2008165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954E87-924F-6083-97AF-9FEA30E343C7}"/>
                </a:ext>
              </a:extLst>
            </p:cNvPr>
            <p:cNvGrpSpPr/>
            <p:nvPr/>
          </p:nvGrpSpPr>
          <p:grpSpPr>
            <a:xfrm>
              <a:off x="5093435" y="2796526"/>
              <a:ext cx="4201706" cy="2346972"/>
              <a:chOff x="5866522" y="2762672"/>
              <a:chExt cx="3379446" cy="206268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5DD753-3033-0139-8F29-7314BA958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11" t="24070"/>
              <a:stretch/>
            </p:blipFill>
            <p:spPr>
              <a:xfrm>
                <a:off x="5866522" y="3300919"/>
                <a:ext cx="2809430" cy="1524434"/>
              </a:xfrm>
              <a:prstGeom prst="rect">
                <a:avLst/>
              </a:prstGeom>
            </p:spPr>
          </p:pic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24FDB2B-17B7-75C7-B29E-F122F97BBA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6522" y="2762672"/>
                <a:ext cx="3379446" cy="411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1600" b="1" dirty="0"/>
                  <a:t>Impulse Response Function 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59510AE-EC6E-1C09-1D89-C5268E1030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1643" y="3135335"/>
                <a:ext cx="0" cy="1389859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8E4115-C51B-1CD1-F8F6-2674D5B6A014}"/>
                  </a:ext>
                </a:extLst>
              </p:cNvPr>
              <p:cNvSpPr txBox="1"/>
              <p:nvPr/>
            </p:nvSpPr>
            <p:spPr>
              <a:xfrm>
                <a:off x="6210107" y="3071614"/>
                <a:ext cx="22880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sz="1800" dirty="0">
                    <a:sym typeface="Wingdings" pitchFamily="2" charset="2"/>
                  </a:rPr>
                  <a:t> One month later</a:t>
                </a:r>
                <a:endParaRPr lang="en-CA" sz="1800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4B3712-37C4-A328-F97B-936094E06D02}"/>
                </a:ext>
              </a:extLst>
            </p:cNvPr>
            <p:cNvSpPr txBox="1"/>
            <p:nvPr/>
          </p:nvSpPr>
          <p:spPr>
            <a:xfrm>
              <a:off x="231092" y="2091576"/>
              <a:ext cx="83812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525"/>
              <a:r>
                <a:rPr lang="en-JP" b="1" dirty="0"/>
                <a:t>Granger causality analysis: </a:t>
              </a:r>
              <a:r>
                <a:rPr lang="en-JP" b="1" dirty="0">
                  <a:solidFill>
                    <a:srgbClr val="0072BD"/>
                  </a:solidFill>
                </a:rPr>
                <a:t>Does an increase in X predict a change in Y?</a:t>
              </a:r>
              <a:endParaRPr lang="en-JP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3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7882-C1D6-52B2-442D-4B235E62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Highlighted findings</a:t>
            </a:r>
          </a:p>
        </p:txBody>
      </p:sp>
    </p:spTree>
    <p:extLst>
      <p:ext uri="{BB962C8B-B14F-4D97-AF65-F5344CB8AC3E}">
        <p14:creationId xmlns:p14="http://schemas.microsoft.com/office/powerpoint/2010/main" val="345231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8427-6B0F-6EB5-45D0-2EB8AA5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“Respectfulness”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0E3A70-EEB9-B937-A961-EA84065A214A}"/>
              </a:ext>
            </a:extLst>
          </p:cNvPr>
          <p:cNvSpPr/>
          <p:nvPr/>
        </p:nvSpPr>
        <p:spPr>
          <a:xfrm>
            <a:off x="297520" y="883228"/>
            <a:ext cx="4606990" cy="595314"/>
          </a:xfrm>
          <a:prstGeom prst="roundRect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Top terms: </a:t>
            </a:r>
            <a:r>
              <a:rPr kumimoji="1" lang="en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code of conduct; polite; rude</a:t>
            </a:r>
            <a:r>
              <a:rPr kumimoji="1" lang="en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CA6A0C-96AB-8F9B-C0EC-68955951897B}"/>
              </a:ext>
            </a:extLst>
          </p:cNvPr>
          <p:cNvSpPr/>
          <p:nvPr/>
        </p:nvSpPr>
        <p:spPr>
          <a:xfrm>
            <a:off x="5101936" y="883229"/>
            <a:ext cx="3522519" cy="595314"/>
          </a:xfrm>
          <a:prstGeom prst="roundRect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64% discussion-focused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4CA82C-6BE6-D4A7-2D44-B755BA9D75C7}"/>
              </a:ext>
            </a:extLst>
          </p:cNvPr>
          <p:cNvSpPr/>
          <p:nvPr/>
        </p:nvSpPr>
        <p:spPr>
          <a:xfrm>
            <a:off x="297519" y="1639455"/>
            <a:ext cx="8326936" cy="29221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b="1" dirty="0">
                <a:solidFill>
                  <a:srgbClr val="0072B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Generally, complaints about others’ </a:t>
            </a:r>
            <a:r>
              <a:rPr kumimoji="1" lang="en-US" b="1" dirty="0" err="1">
                <a:solidFill>
                  <a:srgbClr val="0072B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behaviour</a:t>
            </a:r>
            <a:r>
              <a:rPr kumimoji="1" lang="en-US" b="1" dirty="0">
                <a:solidFill>
                  <a:srgbClr val="0072B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</a:p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kumimoji="1" lang="en-US" b="1" dirty="0">
              <a:solidFill>
                <a:srgbClr val="0072B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”failure to respond here, while continuing to post in other groups, is </a:t>
            </a:r>
            <a:r>
              <a:rPr kumimoji="1" lang="en-US" b="1" dirty="0">
                <a:solidFill>
                  <a:schemeClr val="tx1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rude</a:t>
            </a:r>
            <a:r>
              <a:rPr kumimoji="1" 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 </a:t>
            </a:r>
            <a:br>
              <a:rPr kumimoji="1" 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“This is the second time you opened a new issue specifically to circumvent a prior issue’s closure. </a:t>
            </a:r>
            <a:r>
              <a:rPr kumimoji="1" 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Continuing to do so is in violation of the </a:t>
            </a:r>
            <a:r>
              <a:rPr kumimoji="1" lang="en-US" b="1" dirty="0">
                <a:solidFill>
                  <a:schemeClr val="tx1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code of conduct</a:t>
            </a:r>
            <a:r>
              <a:rPr kumimoji="1" 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318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NTT_master_page">
  <a:themeElements>
    <a:clrScheme name="NTT">
      <a:dk1>
        <a:srgbClr val="000000"/>
      </a:dk1>
      <a:lt1>
        <a:srgbClr val="FFFFFF"/>
      </a:lt1>
      <a:dk2>
        <a:srgbClr val="C8C8C8"/>
      </a:dk2>
      <a:lt2>
        <a:srgbClr val="BAD2ED"/>
      </a:lt2>
      <a:accent1>
        <a:srgbClr val="001973"/>
      </a:accent1>
      <a:accent2>
        <a:srgbClr val="0072BC"/>
      </a:accent2>
      <a:accent3>
        <a:srgbClr val="0FC8F2"/>
      </a:accent3>
      <a:accent4>
        <a:srgbClr val="2CD5B6"/>
      </a:accent4>
      <a:accent5>
        <a:srgbClr val="008770"/>
      </a:accent5>
      <a:accent6>
        <a:srgbClr val="DB3D23"/>
      </a:accent6>
      <a:hlink>
        <a:srgbClr val="0784C1"/>
      </a:hlink>
      <a:folHlink>
        <a:srgbClr val="0784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  <a:effectLst/>
      </a:spPr>
      <a:bodyPr lIns="36000" tIns="36000" rIns="36000" bIns="36000" rtlCol="0" anchor="ctr"/>
      <a:lstStyle>
        <a:defPPr algn="ctr" fontAlgn="auto">
          <a:lnSpc>
            <a:spcPct val="110000"/>
          </a:lnSpc>
          <a:spcBef>
            <a:spcPts val="200"/>
          </a:spcBef>
          <a:spcAft>
            <a:spcPts val="200"/>
          </a:spcAft>
          <a:defRPr kumimoji="1" sz="2000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Guidelines_26 02 2014_v4" id="{0BC10357-EC50-4911-A748-C21717FBD21B}" vid="{E9D06FB4-3EBD-4EE0-910D-62CBDA6F39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01_16-9_JPN_NTT_Template</Template>
  <TotalTime>14561</TotalTime>
  <Words>1397</Words>
  <Application>Microsoft Macintosh PowerPoint</Application>
  <PresentationFormat>On-screen Show (16:9)</PresentationFormat>
  <Paragraphs>177</Paragraphs>
  <Slides>20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Meiryo</vt:lpstr>
      <vt:lpstr>Meiryo</vt:lpstr>
      <vt:lpstr>Arial</vt:lpstr>
      <vt:lpstr>Calibri</vt:lpstr>
      <vt:lpstr>Helvetica</vt:lpstr>
      <vt:lpstr>Segoe UI</vt:lpstr>
      <vt:lpstr>Segoe UI Historic</vt:lpstr>
      <vt:lpstr>Source Sans Pro</vt:lpstr>
      <vt:lpstr>Wingdings</vt:lpstr>
      <vt:lpstr>NTT_master_page</vt:lpstr>
      <vt:lpstr>Predicting open source contributor turnover from  value-related discussions: An analysis of GitHub issues</vt:lpstr>
      <vt:lpstr>Values and software engineering</vt:lpstr>
      <vt:lpstr>PowerPoint Presentation</vt:lpstr>
      <vt:lpstr>To what extent do changes in the percentage of discussions that are related to values  predict significant changes in contributor turnover?</vt:lpstr>
      <vt:lpstr>Research site:  DWeb projects on GitHub</vt:lpstr>
      <vt:lpstr>Research model</vt:lpstr>
      <vt:lpstr>PowerPoint Presentation</vt:lpstr>
      <vt:lpstr>Highlighted findings</vt:lpstr>
      <vt:lpstr>“Respectfulness”</vt:lpstr>
      <vt:lpstr>After an increase in“respectfulness” discussions…</vt:lpstr>
      <vt:lpstr>“Freedom” issues</vt:lpstr>
      <vt:lpstr>“Freedom” and “social power”</vt:lpstr>
      <vt:lpstr>Summary of findings</vt:lpstr>
      <vt:lpstr>Implications</vt:lpstr>
      <vt:lpstr>Implications</vt:lpstr>
      <vt:lpstr>Implications</vt:lpstr>
      <vt:lpstr>Thank you!</vt:lpstr>
      <vt:lpstr>PowerPoint Presentation</vt:lpstr>
      <vt:lpstr>Discussion – What do we mean by “predicts”?</vt:lpstr>
      <vt:lpstr>Discussion – What do we mean by “predicts”?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スタイルガイド　16:9</dc:title>
  <dc:creator>5041347@ntt-hd.local</dc:creator>
  <cp:keywords>, docId:F6420B3CEFB836D3D44B25C5BA311E18</cp:keywords>
  <cp:lastModifiedBy>Jamieson Jack (NTT_RD)</cp:lastModifiedBy>
  <cp:revision>192</cp:revision>
  <dcterms:created xsi:type="dcterms:W3CDTF">2020-08-31T02:03:17Z</dcterms:created>
  <dcterms:modified xsi:type="dcterms:W3CDTF">2024-04-18T14:30:34Z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2022-03-23T07:44:44Z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09dee452-1301-4bf8-84b3-d9fe18b5df55</vt:lpwstr>
  </property>
  <property fmtid="{D5CDD505-2E9C-101B-9397-08002B2CF9AE}" pid="8" name="MSIP_Label_dbb4fa5d-3ac5-4415-967c-34900a0e1c6f_ContentBits">
    <vt:lpwstr>0</vt:lpwstr>
  </property>
</Properties>
</file>